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notesSlides/notesSlide41.xml" ContentType="application/vnd.openxmlformats-officedocument.presentationml.notesSlide+xml"/>
  <Override PartName="/ppt/ink/ink47.xml" ContentType="application/inkml+xml"/>
  <Override PartName="/ppt/ink/ink48.xml" ContentType="application/inkml+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311" r:id="rId3"/>
    <p:sldId id="257" r:id="rId4"/>
    <p:sldId id="258" r:id="rId5"/>
    <p:sldId id="259" r:id="rId6"/>
    <p:sldId id="261" r:id="rId7"/>
    <p:sldId id="260" r:id="rId8"/>
    <p:sldId id="312" r:id="rId9"/>
    <p:sldId id="262" r:id="rId10"/>
    <p:sldId id="263" r:id="rId11"/>
    <p:sldId id="314" r:id="rId12"/>
    <p:sldId id="264" r:id="rId13"/>
    <p:sldId id="313" r:id="rId14"/>
    <p:sldId id="304" r:id="rId15"/>
    <p:sldId id="266" r:id="rId16"/>
    <p:sldId id="267" r:id="rId17"/>
    <p:sldId id="269" r:id="rId18"/>
    <p:sldId id="270" r:id="rId19"/>
    <p:sldId id="271" r:id="rId20"/>
    <p:sldId id="272" r:id="rId21"/>
    <p:sldId id="275" r:id="rId22"/>
    <p:sldId id="274" r:id="rId23"/>
    <p:sldId id="315" r:id="rId24"/>
    <p:sldId id="268" r:id="rId25"/>
    <p:sldId id="305" r:id="rId26"/>
    <p:sldId id="278" r:id="rId27"/>
    <p:sldId id="279" r:id="rId28"/>
    <p:sldId id="280" r:id="rId29"/>
    <p:sldId id="281" r:id="rId30"/>
    <p:sldId id="282" r:id="rId31"/>
    <p:sldId id="306" r:id="rId32"/>
    <p:sldId id="283" r:id="rId33"/>
    <p:sldId id="287" r:id="rId34"/>
    <p:sldId id="288" r:id="rId35"/>
    <p:sldId id="284" r:id="rId36"/>
    <p:sldId id="285" r:id="rId37"/>
    <p:sldId id="286" r:id="rId38"/>
    <p:sldId id="307" r:id="rId39"/>
    <p:sldId id="289" r:id="rId40"/>
    <p:sldId id="290" r:id="rId41"/>
    <p:sldId id="291" r:id="rId42"/>
    <p:sldId id="316" r:id="rId43"/>
    <p:sldId id="308" r:id="rId44"/>
    <p:sldId id="293" r:id="rId45"/>
    <p:sldId id="294" r:id="rId46"/>
    <p:sldId id="295" r:id="rId47"/>
    <p:sldId id="296" r:id="rId48"/>
    <p:sldId id="309" r:id="rId49"/>
    <p:sldId id="297" r:id="rId50"/>
    <p:sldId id="298" r:id="rId51"/>
    <p:sldId id="299" r:id="rId52"/>
    <p:sldId id="300" r:id="rId53"/>
    <p:sldId id="301" r:id="rId54"/>
    <p:sldId id="302" r:id="rId55"/>
    <p:sldId id="310" r:id="rId56"/>
  </p:sldIdLst>
  <p:sldSz cx="9144000" cy="5143500" type="screen16x9"/>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458" autoAdjust="0"/>
  </p:normalViewPr>
  <p:slideViewPr>
    <p:cSldViewPr>
      <p:cViewPr varScale="1">
        <p:scale>
          <a:sx n="74" d="100"/>
          <a:sy n="74" d="100"/>
        </p:scale>
        <p:origin x="1044"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8T20:53:24.544"/>
    </inkml:context>
    <inkml:brush xml:id="br0">
      <inkml:brushProperty name="width" value="0.05" units="cm"/>
      <inkml:brushProperty name="height" value="0.05" units="cm"/>
      <inkml:brushProperty name="color" value="#33CCFF"/>
      <inkml:brushProperty name="ignorePressure" value="1"/>
    </inkml:brush>
  </inkml:definitions>
  <inkml:trace contextRef="#ctx0" brushRef="#br0">1143 16,'-12'-16,"1"17,-11 31,21-29,-34 63,10-17,-3 0,-14 16,-111 158,-44 61,92-157,-5-5,-5-5,-49 33,42-42,122-107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8T20:53:44.847"/>
    </inkml:context>
    <inkml:brush xml:id="br0">
      <inkml:brushProperty name="width" value="0.05" units="cm"/>
      <inkml:brushProperty name="height" value="0.05" units="cm"/>
      <inkml:brushProperty name="color" value="#33CCFF"/>
      <inkml:brushProperty name="ignorePressure" value="1"/>
    </inkml:brush>
  </inkml:definitions>
  <inkml:trace contextRef="#ctx0" brushRef="#br0">1 725,'3'-95,"16"-89,-14 89,-5 71,1 0,1 0,0 0,2 0,4-11,38-95,-21 64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8T20:54:49.528"/>
    </inkml:context>
    <inkml:brush xml:id="br0">
      <inkml:brushProperty name="width" value="0.05" units="cm"/>
      <inkml:brushProperty name="height" value="0.05" units="cm"/>
      <inkml:brushProperty name="color" value="#33CCFF"/>
      <inkml:brushProperty name="ignorePressure" value="1"/>
    </inkml:brush>
  </inkml:definitions>
  <inkml:trace contextRef="#ctx0" brushRef="#br0">28 54,'-1'0,"-22"-3,23 2,-1 0,1 0,-1 0,1-1,0 1,-1 0,1 0,0 0,0 0,0 0,0-1,0 1,0 0,0 0,0 0,0 0,1 0,-1 0,1-1,45 2,28 4,1 4,-1 3,8 5,-15-2,1-3,1-4,-1-2,3-3,14-9,0-3,32-10,83-12,-174 29,166-17,27 8,-158 11,0 3,0 2,0 3,-1 3,43 13,-17-1,2-3,88 6,-97-16,35 4,0-4,86-7,-61-10,132-25,-230 27,-1 1,1 2,0 2,0 2,0 2,0 1,-1 2,1 2,30 11,-39-10,151 40,31-1,-155-38,1-2,0-3,1-2,-1-4,45-5,-27-7,-1-3,1-4,-49 13,8-2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8T20:54:50.230"/>
    </inkml:context>
    <inkml:brush xml:id="br0">
      <inkml:brushProperty name="width" value="0.05" units="cm"/>
      <inkml:brushProperty name="height" value="0.05" units="cm"/>
      <inkml:brushProperty name="color" value="#33CCFF"/>
      <inkml:brushProperty name="ignorePressure" value="1"/>
    </inkml:brush>
  </inkml:definitions>
  <inkml:trace contextRef="#ctx0" brushRef="#br0">1241 1,'-6'0,"-1"1,0 0,0 0,1 1,-1 0,1 0,0 1,-1 0,1 0,0 0,0 1,-3 2,-65 57,71-60,-48 50,2 1,3 3,2 1,-35 63,-130 266,188-346,-98 200,11 6,-48 173,136-358,-19 62,-5-3,-23 38,60-146,4-10,1 1,0 0,0 0,0-1,1 1,-1 0,1 0,0 1,0-1,1 0,-1 0,1 3,3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8T20:54:52.235"/>
    </inkml:context>
    <inkml:brush xml:id="br0">
      <inkml:brushProperty name="width" value="0.05" units="cm"/>
      <inkml:brushProperty name="height" value="0.05" units="cm"/>
      <inkml:brushProperty name="color" value="#33CCFF"/>
      <inkml:brushProperty name="ignorePressure" value="1"/>
    </inkml:brush>
  </inkml:definitions>
  <inkml:trace contextRef="#ctx0" brushRef="#br0">177 3840,'-2'0,"0"0,0 0,0 0,1 0,-1 0,0 0,0-1,0 1,0 0,1-1,-1 0,0 1,1-1,-1 0,0 0,1 0,-1 0,1 0,-1 0,1-1,0 1,-1 0,1-1,-1-2,0-1,1 1,-1-1,1 1,0-1,0 0,1 1,-1-4,0 2,-16-192,8-125,0-1,-30-209,-12-383,64 564,18-33,-11 165,-9 12,-9-57,-2 260,3-31,3 28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8T20:54:54.259"/>
    </inkml:context>
    <inkml:brush xml:id="br0">
      <inkml:brushProperty name="width" value="0.05" units="cm"/>
      <inkml:brushProperty name="height" value="0.05" units="cm"/>
      <inkml:brushProperty name="color" value="#33CCFF"/>
      <inkml:brushProperty name="ignorePressure" value="1"/>
    </inkml:brush>
  </inkml:definitions>
  <inkml:trace contextRef="#ctx0" brushRef="#br0">1 194,'69'-10,"-8"0,294-2,-180 8,396 2,-92-9,260-46,182-31,-800 90,1 5,-1 5,100 24,-65-10,135 5,-250-31,1-1,-1-3,0-1,0-1,-1-3,38-12,-72 18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8T20:54:54.722"/>
    </inkml:context>
    <inkml:brush xml:id="br0">
      <inkml:brushProperty name="width" value="0.05" units="cm"/>
      <inkml:brushProperty name="height" value="0.05" units="cm"/>
      <inkml:brushProperty name="color" value="#33CCFF"/>
      <inkml:brushProperty name="ignorePressure" value="1"/>
    </inkml:brush>
  </inkml:definitions>
  <inkml:trace contextRef="#ctx0" brushRef="#br0">259 1,'-2'21,"0"1,-2 0,0-1,-1 0,-5 11,-11 48,0 61,7 1,3 90,2-19,-118 1432,105-1342,15 185,8-452,2 1,2-1,2 7,5 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8T20:55:07.149"/>
    </inkml:context>
    <inkml:brush xml:id="br0">
      <inkml:brushProperty name="width" value="0.05" units="cm"/>
      <inkml:brushProperty name="height" value="0.05" units="cm"/>
      <inkml:brushProperty name="color" value="#33CCFF"/>
      <inkml:brushProperty name="ignorePressure" value="1"/>
    </inkml:brush>
  </inkml:definitions>
  <inkml:trace contextRef="#ctx0" brushRef="#br0">27 235,'-4'-4,"-2"-2,1 1,1 0,0 2,2 1,1-3,1-5,0-6,0-4,0-3,5-2,5 0,6-2,8-4,1 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8T20:55:07.499"/>
    </inkml:context>
    <inkml:brush xml:id="br0">
      <inkml:brushProperty name="width" value="0.05" units="cm"/>
      <inkml:brushProperty name="height" value="0.05" units="cm"/>
      <inkml:brushProperty name="color" value="#33CCFF"/>
      <inkml:brushProperty name="ignorePressure" value="1"/>
    </inkml:brush>
  </inkml:definitions>
  <inkml:trace contextRef="#ctx0" brushRef="#br0">1 564,'0'0,"0"0,0 0,0 0,0 0,4 0,6 0,6-4,4-6,3-6,-3 1</inkml:trace>
  <inkml:trace contextRef="#ctx0" brushRef="#br0" timeOffset="1">356 31,'0'0,"0"0,0 0,0 0,0 0,5 0,5-5,10-1,5-3,0-2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8T20:55:08.756"/>
    </inkml:context>
    <inkml:brush xml:id="br0">
      <inkml:brushProperty name="width" value="0.05" units="cm"/>
      <inkml:brushProperty name="height" value="0.05" units="cm"/>
      <inkml:brushProperty name="color" value="#33CCFF"/>
      <inkml:brushProperty name="ignorePressure" value="1"/>
    </inkml:brush>
  </inkml:definitions>
  <inkml:trace contextRef="#ctx0" brushRef="#br0">0 0,'0'0,"0"0,0 0,0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8T20:55:09.108"/>
    </inkml:context>
    <inkml:brush xml:id="br0">
      <inkml:brushProperty name="width" value="0.05" units="cm"/>
      <inkml:brushProperty name="height" value="0.05" units="cm"/>
      <inkml:brushProperty name="color" value="#33CCFF"/>
      <inkml:brushProperty name="ignorePressure" value="1"/>
    </inkml:brush>
  </inkml:definitions>
  <inkml:trace contextRef="#ctx0" brushRef="#br0">655 10,'-4'0,"-2"0,1 0,1 0,0 0,2 0,1 0,1 0,0 0</inkml:trace>
  <inkml:trace contextRef="#ctx0" brushRef="#br0" timeOffset="1">147 10,'-8'0,"-4"0,1 0,2 0,-1 0,-4 0,-8 0,-9-4,1-2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8T20:53:26.229"/>
    </inkml:context>
    <inkml:brush xml:id="br0">
      <inkml:brushProperty name="width" value="0.05" units="cm"/>
      <inkml:brushProperty name="height" value="0.05" units="cm"/>
      <inkml:brushProperty name="color" value="#33CCFF"/>
      <inkml:brushProperty name="ignorePressure" value="1"/>
    </inkml:brush>
  </inkml:definitions>
  <inkml:trace contextRef="#ctx0" brushRef="#br0">133 214,'-133'0,"134"1,-1 0,0 0,0 0,0 0,1 0,-1 0,0 0,1 0,-1 0,1 0,-1-1,1 1,-1 0,1 0,0 0,-1-1,1 1,0 0,0-1,0 1,-1-1,1 1,1 0,14 2,0-1,0 0,0-1,0 0,0-2,0 0,1 0,0-2,-5 2,41-7,-1-2,15-7,-14 4,1 2,3 2,12 4,1 3,6 4,8-1,7-4,69-10,121-28,-131 6,-100 21,0 2,0 2,2 3,-1 2,5 2,24 1,29-7,-45 3,-1 3,42 3,-38 7,61 13,-59-1,-53-13,1-1,0-1,1 0,-1-2,6 1,0-2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8T20:55:10.244"/>
    </inkml:context>
    <inkml:brush xml:id="br0">
      <inkml:brushProperty name="width" value="0.05" units="cm"/>
      <inkml:brushProperty name="height" value="0.05" units="cm"/>
      <inkml:brushProperty name="color" value="#33CCFF"/>
      <inkml:brushProperty name="ignorePressure" value="1"/>
    </inkml:brush>
  </inkml:definitions>
  <inkml:trace contextRef="#ctx0" brushRef="#br0">0 0,'0'0,"0"0,0 0,0 0,0 5,0 5,0 5,0 1,0 1,0-1,0-5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8T20:55:07.853"/>
    </inkml:context>
    <inkml:brush xml:id="br0">
      <inkml:brushProperty name="width" value="0.05" units="cm"/>
      <inkml:brushProperty name="height" value="0.05" units="cm"/>
      <inkml:brushProperty name="color" value="#33CCFF"/>
      <inkml:brushProperty name="ignorePressure" value="1"/>
    </inkml:brush>
  </inkml:definitions>
  <inkml:trace contextRef="#ctx0" brushRef="#br0">106 585,'-17'0,"-6"0,1 0,4 0,6 0,4 0,4 0,2 0,11 0,7 0,2 0</inkml:trace>
  <inkml:trace contextRef="#ctx0" brushRef="#br0" timeOffset="1">360 26,'-4'0,"-2"0,1 0,0 0,2 0,1 0,1 0,5-4,6-6,1-2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8T20:55:09.473"/>
    </inkml:context>
    <inkml:brush xml:id="br0">
      <inkml:brushProperty name="width" value="0.05" units="cm"/>
      <inkml:brushProperty name="height" value="0.05" units="cm"/>
      <inkml:brushProperty name="color" value="#33CCFF"/>
      <inkml:brushProperty name="ignorePressure" value="1"/>
    </inkml:brush>
  </inkml:definitions>
  <inkml:trace contextRef="#ctx0" brushRef="#br0">257 0,'-4'0,"-10"0,-16 0,-16 0,-8 0,-4 0,8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8T20:55:09.843"/>
    </inkml:context>
    <inkml:brush xml:id="br0">
      <inkml:brushProperty name="width" value="0.05" units="cm"/>
      <inkml:brushProperty name="height" value="0.05" units="cm"/>
      <inkml:brushProperty name="color" value="#33CCFF"/>
      <inkml:brushProperty name="ignorePressure" value="1"/>
    </inkml:brush>
  </inkml:definitions>
  <inkml:trace contextRef="#ctx0" brushRef="#br0">788 128,'-17'0,"-11"0,-4 0,-1 0,-4 0,-4 0,-3 0,5 0</inkml:trace>
  <inkml:trace contextRef="#ctx0" brushRef="#br0" timeOffset="1">1 1,'0'4,"0"2,0-1,0 0,0-2,0-1,0-1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8T20:55:10.660"/>
    </inkml:context>
    <inkml:brush xml:id="br0">
      <inkml:brushProperty name="width" value="0.05" units="cm"/>
      <inkml:brushProperty name="height" value="0.05" units="cm"/>
      <inkml:brushProperty name="color" value="#33CCFF"/>
      <inkml:brushProperty name="ignorePressure" value="1"/>
    </inkml:brush>
  </inkml:definitions>
  <inkml:trace contextRef="#ctx0" brushRef="#br0">27 1,'-4'8,"-2"4,1-1,0 2,2 3,1 3,1 7,1 3,0-3</inkml:trace>
  <inkml:trace contextRef="#ctx0" brushRef="#br0" timeOffset="1">78 1676,'0'13,"-4"4,-2-1,1 2,0-3</inkml:trace>
  <inkml:trace contextRef="#ctx0" brushRef="#br0" timeOffset="2">129 2258,'0'4,"-4"10,-6 12,-6 14,0 9,3 4,4-1,3-7,2-5,3-11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8T20:55:11.030"/>
    </inkml:context>
    <inkml:brush xml:id="br0">
      <inkml:brushProperty name="width" value="0.05" units="cm"/>
      <inkml:brushProperty name="height" value="0.05" units="cm"/>
      <inkml:brushProperty name="color" value="#33CCFF"/>
      <inkml:brushProperty name="ignorePressure" value="1"/>
    </inkml:brush>
  </inkml:definitions>
  <inkml:trace contextRef="#ctx0" brushRef="#br0">50 1,'-8'8,"-4"4,1-1,2 2,3-1,2-3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8T20:55:12.164"/>
    </inkml:context>
    <inkml:brush xml:id="br0">
      <inkml:brushProperty name="width" value="0.05" units="cm"/>
      <inkml:brushProperty name="height" value="0.05" units="cm"/>
      <inkml:brushProperty name="color" value="#33CCFF"/>
      <inkml:brushProperty name="ignorePressure" value="1"/>
    </inkml:brush>
  </inkml:definitions>
  <inkml:trace contextRef="#ctx0" brushRef="#br0">0 1155,'0'0,"0"-4,5-6,5-14,10-17,18-21,25-28,32-23,21-15,17-7,-5 7,-17 11,-17 14,-22 20,-13 15,-17 20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8T20:55:13.524"/>
    </inkml:context>
    <inkml:brush xml:id="br0">
      <inkml:brushProperty name="width" value="0.05" units="cm"/>
      <inkml:brushProperty name="height" value="0.05" units="cm"/>
      <inkml:brushProperty name="color" value="#33CCFF"/>
      <inkml:brushProperty name="ignorePressure" value="1"/>
    </inkml:brush>
  </inkml:definitions>
  <inkml:trace contextRef="#ctx0" brushRef="#br0">103 1662,'-47'38,"45"-36,0 0,0-1,0 1,-1-1,1 0,0 0,-1 0,1 0,-1 0,0-1,1 1,-1-1,1 1,-1-1,0 0,1 0,-1 0,0-1,1 1,-1 0,-1-1,11-31,6 1,1 1,2 0,1 1,2 1,0 1,2 0,9-7,48-48,44-33,-122 115,221-201,87-78,61-91,-271 258,-48 51,4 2,2 3,61-48,-110 100,-5 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8T20:55:14.306"/>
    </inkml:context>
    <inkml:brush xml:id="br0">
      <inkml:brushProperty name="width" value="0.05" units="cm"/>
      <inkml:brushProperty name="height" value="0.05" units="cm"/>
      <inkml:brushProperty name="color" value="#33CCFF"/>
      <inkml:brushProperty name="ignorePressure" value="1"/>
    </inkml:brush>
  </inkml:definitions>
  <inkml:trace contextRef="#ctx0" brushRef="#br0">4249 0,'-635'29,"340"-11,-32 8,-132 4,-124-30,-444 16,842 2,-65 20,57-8,-28-5,179-23,11-1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8T20:55:15.146"/>
    </inkml:context>
    <inkml:brush xml:id="br0">
      <inkml:brushProperty name="width" value="0.05" units="cm"/>
      <inkml:brushProperty name="height" value="0.05" units="cm"/>
      <inkml:brushProperty name="color" value="#33CCFF"/>
      <inkml:brushProperty name="ignorePressure" value="1"/>
    </inkml:brush>
  </inkml:definitions>
  <inkml:trace contextRef="#ctx0" brushRef="#br0">53 17,'0'-16,"0"28,-4 66,-17 75,-1 136,17 155,5-294,7 307,60 388,125 740,-184-1519,-2-17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8T20:53:27.085"/>
    </inkml:context>
    <inkml:brush xml:id="br0">
      <inkml:brushProperty name="width" value="0.05" units="cm"/>
      <inkml:brushProperty name="height" value="0.05" units="cm"/>
      <inkml:brushProperty name="color" value="#33CCFF"/>
      <inkml:brushProperty name="ignorePressure" value="1"/>
    </inkml:brush>
  </inkml:definitions>
  <inkml:trace contextRef="#ctx0" brushRef="#br0">16 60,'-13'-30,"13"29,-1 0,1 0,0 0,-1 0,1 0,0 0,0 0,0 0,0 0,-1 0,2 0,-1 0,0 0,0 0,0 0,0 0,1 0,-1 0,0 0,1 0,-1 0,1 0,-1 0,1 0,-1 1,1-1,0 0,-1 0,1 1,0-1,2 4,0 0,0 0,0 0,-1 1,0-1,1 1,-1 0,1 3,-1-3,45 82,-3 2,-4 3,-4 1,7 40,26 77,-24-79,-6 2,17 111,-47-191,-5-38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8T20:57:06.248"/>
    </inkml:context>
    <inkml:brush xml:id="br0">
      <inkml:brushProperty name="width" value="0.05" units="cm"/>
      <inkml:brushProperty name="height" value="0.05" units="cm"/>
      <inkml:brushProperty name="color" value="#FFFFFF"/>
      <inkml:brushProperty name="ignorePressure" value="1"/>
    </inkml:brush>
  </inkml:definitions>
  <inkml:trace contextRef="#ctx0" brushRef="#br0">8 41,'1'0,"-1"0,0 0,0-1,1 1,-1 0,0 0,0-1,0 1,1 0,-1-1,0 1,0 0,0-1,0 1,0 0,0-1,0 1,0 0,0-1,0 1,0 0,0-1,0 1,0-1,0 1,0 0,0-1,0 1,0 0,-1-1,1 1,0 0,0 0,0-1,0 1,-1 0,1-1,0 1,0 0,-1 0,1 0,0-1,-1 1,1 0,0 0,-1 0,1 0,0-1,-1 1,1 0,0 0,-1 0,1 0,0 0,-1 0,1 0,0 0,-1 0,1 0,0 0,-1 0,1 0,0 0,-1 1,29-18,-7 13,0 1,0 1,0 1,0 0,0 2,1 0,131 20,-49-5,-103-16,1 0,-1 0,0 0,0 0,0 0,0 1,0-1,0 0,0 0,0 1,0-1,0 1,0-1,0 1,0-1,0 1,0 0,0-1,0 1,-1 0,1 0,0 0,-1 0,0 0,0-1,0 1,0 0,-1 0,1 0,0-1,-1 1,1 0,0-1,-1 1,1 0,-1-1,1 1,-1 0,1-1,-1 1,1-1,-1 1,0-1,1 1,-1-1,0 1,-56 30,45-25,-127 78,155-93,1 1,0 0,0 1,1 1,0 1,0 0,0 2,0 0,1 1,-1 0,1 2,15 1,-25-1,-1 1,0 0,0 1,0 0,0 0,0 1,0-1,0 2,-1-1,1 1,-1 1,0-1,-1 1,1 0,-1 0,0 1,0 0,0 0,-1 1,0-1,-1 1,1 0,-1 1,0-1,-1 1,0-1,0 1,-1 0,1 4,-1-2,0-1,0 1,-2 0,1 0,-1 0,0 0,-1 0,0-1,-1 1,0 0,0-1,-1 1,-1-1,1 0,-1 0,-1 0,0 0,0-1,-1 0,0 0,0 0,-1-1,0 0,0 0,0-1,-1 1,0-2,0 1,-1-1,0-1,0 1,0-2,0 1,0-1,-1 0,0-1,1 0,-1-1,0 0,0-1,0 1,0-2,0 0,1 0,-1 0,-3-2,-22-10,8-2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8T20:57:07.883"/>
    </inkml:context>
    <inkml:brush xml:id="br0">
      <inkml:brushProperty name="width" value="0.05" units="cm"/>
      <inkml:brushProperty name="height" value="0.05" units="cm"/>
      <inkml:brushProperty name="color" value="#FFFFFF"/>
      <inkml:brushProperty name="ignorePressure" value="1"/>
    </inkml:brush>
  </inkml:definitions>
  <inkml:trace contextRef="#ctx0" brushRef="#br0">14 0,'-7'230,"0"-87,9 39,41-214,-18 14,1 1,21-10,-36 22,0 0,1 0,-1 1,1 0,0 1,0 0,1 1,1 1,9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8T20:57:08.253"/>
    </inkml:context>
    <inkml:brush xml:id="br0">
      <inkml:brushProperty name="width" value="0.05" units="cm"/>
      <inkml:brushProperty name="height" value="0.05" units="cm"/>
      <inkml:brushProperty name="color" value="#FFFFFF"/>
      <inkml:brushProperty name="ignorePressure" value="1"/>
    </inkml:brush>
  </inkml:definitions>
  <inkml:trace contextRef="#ctx0" brushRef="#br0">59 0,'-8'204,"-15"56,-2 41,22-219,5 19,2-28</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8T20:57:09.659"/>
    </inkml:context>
    <inkml:brush xml:id="br0">
      <inkml:brushProperty name="width" value="0.05" units="cm"/>
      <inkml:brushProperty name="height" value="0.05" units="cm"/>
      <inkml:brushProperty name="color" value="#FFFFFF"/>
      <inkml:brushProperty name="ignorePressure" value="1"/>
    </inkml:brush>
  </inkml:definitions>
  <inkml:trace contextRef="#ctx0" brushRef="#br0">30 0,'-2'0,"-20"3,22-3,0 0,-1 1,1-1,-1 1,1-1,0 0,-1 1,1-1,0 1,-1-1,1 1,0-1,0 1,-1-1,1 1,0-1,0 1,0-1,0 1,0-1,0 1,0-1,0 1,0 0,0-1,0 1,0-1,0 1,0-1,1 1,-1-1,0 1,0-1,1 1,-1-1,0 1,0-1,1 0,-1 1,4 1,-1-1,1 0,0 0,-1 0,1 0,0 0,-1-1,1 0,0 0,2 0,3 1,364 45,-373-46,1 0,0 0,0 0,-1 0,1 0,0 1,0-1,-1 0,1 1,0-1,-1 0,1 1,0-1,-1 0,1 1,-1-1,1 1,-1 0,1-1,-1 1,1-1,-1 1,1 0,-1-1,0 1,1 0,-1-1,0 1,1 0,-5 25,-22 20,8-18,1 1,2 0,1 1,1 0,1 1,2 0,-2 12,-2 3,-122 350,108-314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9T18:51:59.590"/>
    </inkml:context>
    <inkml:brush xml:id="br0">
      <inkml:brushProperty name="width" value="0.05" units="cm"/>
      <inkml:brushProperty name="height" value="0.05" units="cm"/>
      <inkml:brushProperty name="color" value="#E71224"/>
      <inkml:brushProperty name="ignorePressure" value="1"/>
    </inkml:brush>
  </inkml:definitions>
  <inkml:trace contextRef="#ctx0" brushRef="#br0">130 1,'0'9,"0"1,0-1,-1 1,-1-1,1 1,-1-1,-1 0,0 0,-1 3,-3 11,0 1,2 0,-2 19,4-23,-3 30,2 0,3 16,-2 21,3-41,1 0,7 34,-3-39,-2 0,-2 1,-3 25,-8 115,11 114,1-101,-5-51,2 73,3-177,2 0,2 0,1-1,8 19,1-2,-1 1,-4 0,-2 1,-2 0,-3 0,-2 0,-4 10,-5 58,6 1,5-1,6 13,-2-84,-3 0,-3 1,-1-1,-4 1,-5 29,-2-42,-2 1,-3 2,2-8,2 0,2 0,1 1,-12 187,15-136,4-85,-1 1,0 0,0-1,0 1,0-1,-1 0,0 1,0-1,0-1,-1 1,1 0,-1-1,-3 3,3-4,1 1,-1 0,1 1,-1-1,1 0,1 1,-1 0,0 0,1 0,0 0,1 0,-1 0,1 0,-1 4,38-10,15-2,-1 2,0 3,27 4,-13-1,21-3,-1-4,19-5,-65 4,69-9,71-18,-93 13,0 4,2 3,9 5,72-4,-102 4,-1 3,1 2,48 7,-82-4,1-2,-1-2,0-1,0-1,4-3,87-5,35 13,47 11,-169-10,46-1,-93-52,-3 14,-2 2,-1-1,-11-13,-15-31,2 2,-4 3,-2 1,-4 2,-3 3,-3 2,-2 3,-19-12,61 57,0 0,1-2,0 0,2-1,-8-14,-12-31,-5-17,15 29,-3 2,-21-32,19 34,1-3,3 0,3-1,-4-17,1 2,-4 1,-13-21,-104-210,90 192,-145-259,138 252,-4-21,10 18,-19-21,-10 9,-6 4,-24-18,89 110,-3-7,2-1,1-1,3-1,1-1,3-1,1-1,2-1,-2-17,15 53,-1 1,0-1,-1 1,0 0,0 0,-1 1,-1 0,0 0,0 1,0-1,-5-2,12 11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9T18:52:02.182"/>
    </inkml:context>
    <inkml:brush xml:id="br0">
      <inkml:brushProperty name="width" value="0.05" units="cm"/>
      <inkml:brushProperty name="height" value="0.05" units="cm"/>
      <inkml:brushProperty name="color" value="#E71224"/>
      <inkml:brushProperty name="ignorePressure" value="1"/>
    </inkml:brush>
  </inkml:definitions>
  <inkml:trace contextRef="#ctx0" brushRef="#br0">280 82,'0'-1,"0"0,0 0,0 0,0 1,0-1,-1 0,1 0,0 0,0 0,-1 0,1 0,0 0,-1 0,1 1,-1-1,1 0,-1 0,0 0,1 1,-1-1,0 0,1 1,-1-1,0 1,0-1,1 1,-1-1,0 1,0-1,0 1,0 0,0 0,0-1,0 1,1 0,-1 0,-1 0,-19-8,6 0,-1 1,0 0,0 1,-1 1,1 0,-1 2,0 0,0 0,-1 2,1 0,0 1,-1 0,-1 2,35 37,-13-29,0-1,-1 1,0-1,-1 1,0 9,4 23,-4-41,-1-1,1 1,0 0,0-1,0 1,0 0,0-1,-1 1,1-1,0 0,0 1,0-1,0 0,0 1,0-1,0 0,0 0,1 0,-1 0,0 0,0 0,0 0,0-1,0 1,1 0,35-6,-32 5,4 0,-1-1,1 1,-1 1,1 0,0 0,-1 1,1 0,-1 0,1 1,-1 0,1 1,0 0,-2 0,-1 1,0-1,0 1,0 0,-1 1,1 0,-1-1,0 2,-1-1,1 1,-1-1,0 1,0 0,-1 1,1 0,-1 0,0 1,0-1,-1 1,1-1,-2 1,1 0,-1 0,0 0,-1 0,0 0,0 0,-1 0,0 0,0 0,-1-1,0 1,0 0,-3 6,3-11,0 1,0 0,-1 0,1-1,-1 1,1-1,-1 1,0-1,0 0,-1 0,1-1,-1 1,1-1,-1 0,0 0,0 0,0 0,0 0,0-1,0 0,0 0,-1 0,1 0,0-1,-1 0,1 0,0 0,-1 0,1 0,0-1,-1 0,1 0,0 0,-4-2,-63-29,19 8,43 20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9T18:52:03.031"/>
    </inkml:context>
    <inkml:brush xml:id="br0">
      <inkml:brushProperty name="width" value="0.05" units="cm"/>
      <inkml:brushProperty name="height" value="0.05" units="cm"/>
      <inkml:brushProperty name="color" value="#E71224"/>
      <inkml:brushProperty name="ignorePressure" value="1"/>
    </inkml:brush>
  </inkml:definitions>
  <inkml:trace contextRef="#ctx0" brushRef="#br0">34 0,'-1'1,"0"0,0 0,0 0,0 0,0 0,1 0,-1 0,0 0,1 0,-1 0,0 1,1-1,-1 0,1 0,0 1,-1-1,1 0,0 1,0-1,0 0,0 1,0 0,-4 47,3-33,-4 26,0-10,2 1,1 0,1 0,2 0,1 0,6 26,-4-47</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9T18:52:03.771"/>
    </inkml:context>
    <inkml:brush xml:id="br0">
      <inkml:brushProperty name="width" value="0.05" units="cm"/>
      <inkml:brushProperty name="height" value="0.05" units="cm"/>
      <inkml:brushProperty name="color" value="#E71224"/>
      <inkml:brushProperty name="ignorePressure" value="1"/>
    </inkml:brush>
  </inkml:definitions>
  <inkml:trace contextRef="#ctx0" brushRef="#br0">41 30,'0'-1,"0"1,-1 0,1-1,0 1,-1-1,1 1,0 0,-1 0,1-1,-1 1,1 0,-1 0,1 0,0-1,-1 1,1 0,-1 0,1 0,-1 0,1 0,-1 0,1 0,-1 0,1 0,-1 0,1 0,-1 0,1 0,-1 0,1 1,0-1,-1 0,1 0,-1 0,1 1,0-1,-1 0,1 1,-1-1,1 0,0 1,-13 24,3 32,9-50,1 0,1 1,-1-1,1 0,0 1,1-1,0 0,0 0,1 0,-1 0,1-1,1 2,-1-4,0 0,0-1,0 1,1-1,-1 1,1-1,0 0,0-1,0 1,0-1,0 1,1-1,-1 0,1-1,-1 1,1-1,0 0,0 0,-1-1,7 2,0-2,-1 1,1-2,-1 1,1-1,-1-1,1 0,-1-1,0 1,0-2,0 0,0 0,1-2,-7 5,0-1,0 0,-1 0,1-1,-1 1,1-1,-1 0,0 0,0 0,0 0,-1 0,1-1,-1 1,0-1,1 1,-2-1,1 0,0 0,-1 0,0 0,0 0,0 0,0-1,-1 1,1 0,-1 0,0-1,-1 1,1 0,-1 0,0 0,0-1,-1-2,-1 0,-1 0,0 1,0-1,0 1,-1 0,1 0,-2 1,1-1,-1 1,1 0,-1 1,-1-1,1 1,-1 1,1-1,-1 1,0 0,0 0,0 1,-1 0,1 1,-1-1,1 1,-1 1,1-1,-1 1,1 1,-1-1,1 1,-1 1,1-1,-1 1,1 1,-1 0,-13 8</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9T18:53:25.34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108 1,'-3'0,"-1"0,0 0,1 1,-1-1,0 1,1 0,-1 0,1 0,0 1,-1-1,1 1,0 0,0-1,0 2,0-1,0 0,0 0,0 1,-1 2,1 0,-1 0,1 0,0 0,0 1,0-1,1 1,-1 0,1 0,0 2,-2 14,0 1,1 0,2 0,0 0,2 5,11 414,-11-452,0 0,1-1,1 1,-1 0,1 0,1 1,0-1,0 1,1 0,0 0,1 0,6-7,-10 13,1 0,-1 0,1 0,0 1,0-1,0 1,0 0,0 0,0 0,1 0,-1 1,1-1,-1 1,1 0,0 0,-1 0,1 1,0 0,0 0,0 0,0 1,0 0,0 0,0 0,-1 0,1 1,0-1,-1 1,1 0,-1 0,0 0,0 0,1 1,-1 0,-1-1,1 1,2 3,27 32,-1 1,3 10,2 1,-12-17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9T19:25:04.234"/>
    </inkml:context>
    <inkml:brush xml:id="br0">
      <inkml:brushProperty name="width" value="0.05" units="cm"/>
      <inkml:brushProperty name="height" value="0.05" units="cm"/>
      <inkml:brushProperty name="color" value="#33CCFF"/>
      <inkml:brushProperty name="ignorePressure" value="1"/>
    </inkml:brush>
  </inkml:definitions>
  <inkml:trace contextRef="#ctx0" brushRef="#br0">74 1,'-2'-1,"0"1,0 0,0 0,0 1,1-1,-1 0,0 0,0 1,0 0,0-1,1 1,-1 0,0-1,1 1,-1 0,0 0,1 1,0-1,-2 1,-12 32,12-22,-3 7,2 0,1 0,0 0,1 1,1 0,1 6,11 121,-1-37,-2 6,-2-51,-3 0,-3 0,-7 52,1-34,4-1,6 65,-2-83,6 29,-8-93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8T20:53:27.734"/>
    </inkml:context>
    <inkml:brush xml:id="br0">
      <inkml:brushProperty name="width" value="0.05" units="cm"/>
      <inkml:brushProperty name="height" value="0.05" units="cm"/>
      <inkml:brushProperty name="color" value="#33CCFF"/>
      <inkml:brushProperty name="ignorePressure" value="1"/>
    </inkml:brush>
  </inkml:definitions>
  <inkml:trace contextRef="#ctx0" brushRef="#br0">1100 1,'-121'0,"0"6,-32 9,87-9,-1-3,0-4,-43-5,28 1,1 3,-9 4,-42 4,123-6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9T19:25:06.439"/>
    </inkml:context>
    <inkml:brush xml:id="br0">
      <inkml:brushProperty name="width" value="0.05" units="cm"/>
      <inkml:brushProperty name="height" value="0.05" units="cm"/>
      <inkml:brushProperty name="color" value="#33CCFF"/>
      <inkml:brushProperty name="ignorePressure" value="1"/>
    </inkml:brush>
  </inkml:definitions>
  <inkml:trace contextRef="#ctx0" brushRef="#br0">831 1242,'0'-4,"-1"0,1 0,-1 0,1 0,-1 0,0 0,-1 1,1-1,-1 0,1 1,-1-1,0 1,0 0,-1-1,1 1,-1 0,0 0,1 1,-1-1,0 1,-1-1,1 1,0 0,-2-1,-12-10,16 13,-9-7,0 0,1-1,-1 0,1-1,1 0,0 0,0-1,1 0,0 0,0-1,1 1,1-2,-4-8,-3-13,-2 2,-17-28,-8-17,23 47,0 1,-3 1,0 1,-1 1,-2 0,-23-20,18 18,1-1,1-1,1-1,-16-30,-5-23,1 3,-4 1,-1 21,40 48,-1-1,1 1,0-1,1-1,1 0,-5-8,12 19,-1 0,0 0,1 0,-1-1,1 1,0 0,-1 0,1 0,0 0,0-1,0 1,0 0,0 0,0 0,0-1,0 1,0 0,0 0,1 0,-1-1,0 1,1 0,-1 0,1 0,1-1,-1 1,1 0,-1 0,1 0,0 0,0 0,0 0,-1 0,1 1,0-1,0 1,0-1,2 1,4-2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9T19:25:26.565"/>
    </inkml:context>
    <inkml:brush xml:id="br0">
      <inkml:brushProperty name="width" value="0.05" units="cm"/>
      <inkml:brushProperty name="height" value="0.05" units="cm"/>
      <inkml:brushProperty name="color" value="#33CCFF"/>
      <inkml:brushProperty name="ignorePressure" value="1"/>
    </inkml:brush>
  </inkml:definitions>
  <inkml:trace contextRef="#ctx0" brushRef="#br0">0 37,'4'2,"-1"1,1-1,0 0,0 0,0-1,0 1,0-1,0 0,0 0,0 0,1-1,-1 1,0-1,1 0,-1 0,0 0,1-1,6 0,0 0,-1-1,1 0,0-1,-1 0,2-1,-8 2,0 0,-1 0,1-1,-1 1,1-1,-1 1,0-1,0 0,0-1,0 1,2-3,-2 3</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9T19:25:28.186"/>
    </inkml:context>
    <inkml:brush xml:id="br0">
      <inkml:brushProperty name="width" value="0.05" units="cm"/>
      <inkml:brushProperty name="height" value="0.05" units="cm"/>
      <inkml:brushProperty name="color" value="#33CCFF"/>
      <inkml:brushProperty name="ignorePressure" value="1"/>
    </inkml:brush>
  </inkml:definitions>
  <inkml:trace contextRef="#ctx0" brushRef="#br0">143 11,'-1'-1,"1"0,0 0,-1 1,1-1,-1 0,0 1,1-1,-1 1,1-1,-1 1,0-1,1 1,-1-1,0 1,0 0,1-1,-1 1,0 0,0 0,1-1,-1 1,0 0,0 0,0 0,0 0,1 0,-2 0,-27 9,-20 24,45-30,0 1,1-1,-1 1,1 0,-1 0,1 0,0 1,1-1,-1 1,1-1,0 1,0 0,0 0,-1 4,3-6,0-1,0 1,-1 0,1-1,1 1,-1 0,0-1,1 1,-1-1,1 1,0-1,0 1,0-1,0 1,0-1,1 0,-1 1,1-1,-1 0,1 0,0 0,0 0,0 0,0-1,0 1,0-1,0 1,3 0,5 4,1-1,-1 0,1-1,0 0,1 0,-1-1,1-1,9 1,-18-2,-1-1,1 0,0 0,-1-1,1 1,0 0,-1-1,1 0,0 1,-1-1,1 0,-1 0,1-1,-1 1,0 0,0-1,2 0,-3 0,1-1,0 1,-1 0,0-1,1 1,-1-1,0 1,0-1,0 1,-1-1,1 0,-1 1,1-1,-1 0,0 0,0 1,0-1,-1 0,1 0,-1-2,-1-6,0 0,-1-1,0 1,-1 0,0 1,-1-1,0 1,-5-7,8 13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9T19:25:28.857"/>
    </inkml:context>
    <inkml:brush xml:id="br0">
      <inkml:brushProperty name="width" value="0.05" units="cm"/>
      <inkml:brushProperty name="height" value="0.05" units="cm"/>
      <inkml:brushProperty name="color" value="#33CCFF"/>
      <inkml:brushProperty name="ignorePressure" value="1"/>
    </inkml:brush>
  </inkml:definitions>
  <inkml:trace contextRef="#ctx0" brushRef="#br0">1 6,'0'0,"0"0,0 0,0 0,0 0,0 0,1 0,0 0,2-1,1 0,2 0,3 0,0-1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9T19:25:30.106"/>
    </inkml:context>
    <inkml:brush xml:id="br0">
      <inkml:brushProperty name="width" value="0.05" units="cm"/>
      <inkml:brushProperty name="height" value="0.05" units="cm"/>
      <inkml:brushProperty name="color" value="#33CCFF"/>
      <inkml:brushProperty name="ignorePressure" value="1"/>
    </inkml:brush>
  </inkml:definitions>
  <inkml:trace contextRef="#ctx0" brushRef="#br0">1 35,'9'-1,"-1"0,1 0,-1-1,0 0,1 0,-1-1,0 0,0 0,7-5,-7 4,2-1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9T19:25:32.148"/>
    </inkml:context>
    <inkml:brush xml:id="br0">
      <inkml:brushProperty name="width" value="0.05" units="cm"/>
      <inkml:brushProperty name="height" value="0.05" units="cm"/>
      <inkml:brushProperty name="color" value="#33CCFF"/>
      <inkml:brushProperty name="ignorePressure" value="1"/>
    </inkml:brush>
  </inkml:definitions>
  <inkml:trace contextRef="#ctx0" brushRef="#br0">1 43,'0'-1,"0"0,1 0,-1-1,1 1,0 0,-1 0,1 0,0 0,0 0,0 0,0 0,0 0,0 0,0 0,0 0,0 1,0-1,0 0,1 1,-1-1,0 1,0-1,1 1,-1 0,39-18,-38 17,0 1,0-1,0 1,0-1,0 1,0 0,0-1,0 1,0 0,0 0,-1 1,1-1,0 0,0 1,0-1,0 1,0 0,0-1,0 1,-1 0,1 0,0 0,-1 0,1 1,1 0,-1 1,-1-1,0 1,0 0,0-1,0 1,0 0,0 0,-1 0,1 0,-1 0,0-1,0 1,0 0,0 0,-1 3,-1 11,-2 0,0 0,-1 0,-1-1,-3 7,4-12,-24 52,27-59,0-1,0 0,0 0,0 0,-1 0,1 0,-1 0,0-1,0 1,0-1,0 0,0 0,0 0,-1 0,-2 1,41-16,-18 6,2 1,-1 0,11-1,-15 5</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9T19:25:42.374"/>
    </inkml:context>
    <inkml:brush xml:id="br0">
      <inkml:brushProperty name="width" value="0.05" units="cm"/>
      <inkml:brushProperty name="height" value="0.05" units="cm"/>
      <inkml:brushProperty name="color" value="#33CCFF"/>
      <inkml:brushProperty name="ignorePressure" value="1"/>
    </inkml:brush>
  </inkml:definitions>
  <inkml:trace contextRef="#ctx0" brushRef="#br0">232 0,'-3'1,"1"1,-1-1,0 0,0 0,0-1,-1 1,1-1,0 1,0-1,0 0,0 0,0-1,-2 1,-23 1,15 2,0 1,0 0,1 0,0 2,0 0,0 0,1 1,-11 8,18-13,1 1,0 0,0 0,0 0,1 0,-1 0,1 1,0-1,0 1,0-1,0 1,0 0,1 0,0 0,0 0,0 0,0 0,0 0,1 0,0 0,0 0,0 1,0-1,1 0,0 0,0 0,0 0,0 0,0 0,2 3,-1-4,0 0,0 0,0 0,0 0,1 0,-1 0,1-1,0 1,-1-1,1 1,0-1,1 0,-1 0,0-1,0 1,1-1,-1 0,1 1,-1-1,1-1,0 1,-1-1,1 1,0-1,-1 0,1 0,0-1,0 1,2-1,-1 0,0 0,0 0,0 0,0 0,-1-1,1 0,-1 0,1 0,-1 0,0-1,0 1,0-1,0 0,0-1,-1 1,1-1,-1 1,0-1,0 0,0 0,-1 0,2-3,4-42,-6 30,-2 19,0 0,0 0,0 0,0 0,0 0,0 0,0 0,1 0,-1 0,0 0,0 0,0 0,0 0,0 0,0 0,0 0,0 0,0 0,0 0,1 0,-1 0,0 0,0 0,0 0,0 0,0 0,0 0,0 0,0 0,0 0,0 0,1 0,-1 0,0 0,0-1,0 1,0 0,0 0,0 0,0 0,0 0,0 0,0 0,0 0,0 0,0 0,10 23,0 0,2-1,7 12,-1-6</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9T19:33:29.669"/>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60,'93'-5,"46"-10,-61 5,0 3,1 3,-1 4,27 5,-20 1,0-4,0-4,42-7,33-1,-77 6,13-1,0 3,0 5,92 14,-51 1,19-5,110 14,-162-13,1-6,-1-4,1-5,44-7,37-9,-33 2,0 6,64 8,-95 3,25-7,54 0,-78 11,106 22,-186-22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9T19:33:30.920"/>
    </inkml:context>
    <inkml:brush xml:id="br0">
      <inkml:brushProperty name="width" value="0.05" units="cm"/>
      <inkml:brushProperty name="height" value="0.05" units="cm"/>
      <inkml:brushProperty name="color" value="#E71224"/>
      <inkml:brushProperty name="ignorePressure" value="1"/>
    </inkml:brush>
  </inkml:definitions>
  <inkml:trace contextRef="#ctx0" brushRef="#br0">3 216,'-2'-2,"5"7,18 19,30 34,-39-39,-14-18,-6-12,5 7,1 0,-1 0,1-1,0 1,0-1,0 0,0 1,1-1,0 0,0 0,1 0,-1 0,1 0,0 0,0 0,1 0,-1 0,1 1,0-2,2-2,0 0,0 1,1-1,0 1,0 0,0 0,1 0,0 0,1 1,-1 0,2 0,10-10,2 1,-1 0,2 2,0 0,1 2,0 0,17-6,16-2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8T20:53:28.884"/>
    </inkml:context>
    <inkml:brush xml:id="br0">
      <inkml:brushProperty name="width" value="0.05" units="cm"/>
      <inkml:brushProperty name="height" value="0.05" units="cm"/>
      <inkml:brushProperty name="color" value="#33CCFF"/>
      <inkml:brushProperty name="ignorePressure" value="1"/>
    </inkml:brush>
  </inkml:definitions>
  <inkml:trace contextRef="#ctx0" brushRef="#br0">443 1,'-1'14,"-1"0,0-1,-1 1,0 0,-3 4,-9 40,-1 74,3 22,-8 85,-8-44,-18 166,-4 196,35-425,-6-1,-5 0,-10 12,15-74,-12 23,11-31,-12 52,29-91,2-1,1 1,0 0,2 0,1 0,0-1,2 10,4 20,-3 1,-2 26,-1-75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8T20:53:30.324"/>
    </inkml:context>
    <inkml:brush xml:id="br0">
      <inkml:brushProperty name="width" value="0.05" units="cm"/>
      <inkml:brushProperty name="height" value="0.05" units="cm"/>
      <inkml:brushProperty name="color" value="#33CCFF"/>
      <inkml:brushProperty name="ignorePressure" value="1"/>
    </inkml:brush>
  </inkml:definitions>
  <inkml:trace contextRef="#ctx0" brushRef="#br0">337 1,'-12'24,"2"1,1 1,2-1,0 1,0 11,-15 134,12-79,-10 75,3 140,21 318,-6-517,-5 0,-11 51,-46 215,42-257,-8 42,-9 48,2 65,36-254,1-19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8T20:53:40.781"/>
    </inkml:context>
    <inkml:brush xml:id="br0">
      <inkml:brushProperty name="width" value="0.05" units="cm"/>
      <inkml:brushProperty name="height" value="0.05" units="cm"/>
      <inkml:brushProperty name="color" value="#33CCFF"/>
      <inkml:brushProperty name="ignorePressure" value="1"/>
    </inkml:brush>
  </inkml:definitions>
  <inkml:trace contextRef="#ctx0" brushRef="#br0">0 3,'43'0,"16"0,8 0,7 0,6-2,4 2,8 2,9 1,-11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8T20:53:41.808"/>
    </inkml:context>
    <inkml:brush xml:id="br0">
      <inkml:brushProperty name="width" value="0.05" units="cm"/>
      <inkml:brushProperty name="height" value="0.05" units="cm"/>
      <inkml:brushProperty name="color" value="#33CCFF"/>
      <inkml:brushProperty name="ignorePressure" value="1"/>
    </inkml:brush>
  </inkml:definitions>
  <inkml:trace contextRef="#ctx0" brushRef="#br0">1080 0,'-23'2,"1"0,-1 2,-20 5,-47 6,-19-8,43-5,-1 4,1 2,-35 10,0 4,-1-6,0-3,-20-4,120-9,-1-1,1 2,0-1,-1 0,1 0,0 1,-1-1,1 1,0 0,-1 0,1 0,0 0,0 0,0 0,0 1,0-1,-1 2,3-3,0 1,-1-1,1 1,0-1,0 1,0-1,-1 1,1 0,0-1,0 1,0-1,0 1,0 0,0-1,0 1,0-1,1 1,-1-1,0 1,0-1,0 1,1 0,-1-1,0 1,1-1,19 20,-14-17,0 1,1-1,0 1,-1-2,1 1,0-1,4 1,-8-2,0-1,1 1,-1-1,1 1,-1-1,1 0,-1 0,1-1,-1 1,1-1,-1 0,1 1,-1-2,0 1,1 0,0-1,4-4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8T20:53:43.701"/>
    </inkml:context>
    <inkml:brush xml:id="br0">
      <inkml:brushProperty name="width" value="0.05" units="cm"/>
      <inkml:brushProperty name="height" value="0.05" units="cm"/>
      <inkml:brushProperty name="color" value="#33CCFF"/>
      <inkml:brushProperty name="ignorePressure" value="1"/>
    </inkml:brush>
  </inkml:definitions>
  <inkml:trace contextRef="#ctx0" brushRef="#br0">85 347,'-9'35,"1"1,2-1,1 1,2 0,2 8,-5 44,0 2,3-1,5 1,12 83,-11-118,-2 1,-2-1,-8 50,1-25,4 34,-8 122,14-137,1-19,-8 53,-6-74,8-48,0 1,1 0,0 0,1 0,0 7,8-18,-1 0,1 0,0 0,0-1,0 0,0-1,0 1,3-2,479-50,-400 50,1 3,0 4,-1 5,42 11,-4-3,-126-18,0 1,0-1,0 0,0 1,0-1,0 0,0 0,0 0,0 0,0 0,0 0,0 0,0 0,0-1,0 1,0 0,0-1,0 1,0 0,0-1,0 1,0-1,0 0,0 0,-5-20,-3-4,1-25,3-1,2 1,2-1,2 1,6-22,-3 5,36-586,-39 556,-2-378,-4 312,6 0,9-6,-6 119,2 10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763DC1A1-7F25-4B34-A113-4E2AB61C7043}" type="datetimeFigureOut">
              <a:rPr lang="en-US" smtClean="0"/>
              <a:t>4/13/2020</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530A5DD6-6495-4D40-A1D4-AE2DB3B95246}" type="slidenum">
              <a:rPr lang="en-US" smtClean="0"/>
              <a:t>‹#›</a:t>
            </a:fld>
            <a:endParaRPr lang="en-US"/>
          </a:p>
        </p:txBody>
      </p:sp>
    </p:spTree>
    <p:extLst>
      <p:ext uri="{BB962C8B-B14F-4D97-AF65-F5344CB8AC3E}">
        <p14:creationId xmlns:p14="http://schemas.microsoft.com/office/powerpoint/2010/main" val="2237711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algn="ctr"/>
            <a:r>
              <a:rPr lang="en-US" sz="7200" b="1" dirty="0"/>
              <a:t>Geometry 12</a:t>
            </a:r>
          </a:p>
        </p:txBody>
      </p:sp>
      <p:sp>
        <p:nvSpPr>
          <p:cNvPr id="4" name="Slide Number Placeholder 3"/>
          <p:cNvSpPr>
            <a:spLocks noGrp="1"/>
          </p:cNvSpPr>
          <p:nvPr>
            <p:ph type="sldNum" sz="quarter" idx="10"/>
          </p:nvPr>
        </p:nvSpPr>
        <p:spPr/>
        <p:txBody>
          <a:bodyPr/>
          <a:lstStyle/>
          <a:p>
            <a:fld id="{530A5DD6-6495-4D40-A1D4-AE2DB3B95246}" type="slidenum">
              <a:rPr lang="en-US" smtClean="0"/>
              <a:t>1</a:t>
            </a:fld>
            <a:endParaRPr lang="en-US"/>
          </a:p>
        </p:txBody>
      </p:sp>
    </p:spTree>
    <p:extLst>
      <p:ext uri="{BB962C8B-B14F-4D97-AF65-F5344CB8AC3E}">
        <p14:creationId xmlns:p14="http://schemas.microsoft.com/office/powerpoint/2010/main" val="1925851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A5DD6-6495-4D40-A1D4-AE2DB3B95246}" type="slidenum">
              <a:rPr lang="en-US" smtClean="0"/>
              <a:t>11</a:t>
            </a:fld>
            <a:endParaRPr lang="en-US"/>
          </a:p>
        </p:txBody>
      </p:sp>
    </p:spTree>
    <p:extLst>
      <p:ext uri="{BB962C8B-B14F-4D97-AF65-F5344CB8AC3E}">
        <p14:creationId xmlns:p14="http://schemas.microsoft.com/office/powerpoint/2010/main" val="3551257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Triangle</a:t>
            </a:r>
          </a:p>
          <a:p>
            <a:endParaRPr lang="en-US" dirty="0"/>
          </a:p>
          <a:p>
            <a:r>
              <a:rPr lang="en-US" dirty="0"/>
              <a:t>Circle</a:t>
            </a:r>
          </a:p>
        </p:txBody>
      </p:sp>
      <p:sp>
        <p:nvSpPr>
          <p:cNvPr id="4" name="Slide Number Placeholder 3"/>
          <p:cNvSpPr>
            <a:spLocks noGrp="1"/>
          </p:cNvSpPr>
          <p:nvPr>
            <p:ph type="sldNum" sz="quarter" idx="10"/>
          </p:nvPr>
        </p:nvSpPr>
        <p:spPr/>
        <p:txBody>
          <a:bodyPr/>
          <a:lstStyle/>
          <a:p>
            <a:fld id="{530A5DD6-6495-4D40-A1D4-AE2DB3B95246}" type="slidenum">
              <a:rPr lang="en-US" smtClean="0"/>
              <a:t>12</a:t>
            </a:fld>
            <a:endParaRPr lang="en-US"/>
          </a:p>
        </p:txBody>
      </p:sp>
    </p:spTree>
    <p:extLst>
      <p:ext uri="{BB962C8B-B14F-4D97-AF65-F5344CB8AC3E}">
        <p14:creationId xmlns:p14="http://schemas.microsoft.com/office/powerpoint/2010/main" val="3200137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Hexagon</a:t>
            </a:r>
          </a:p>
          <a:p>
            <a:endParaRPr lang="en-US" dirty="0"/>
          </a:p>
        </p:txBody>
      </p:sp>
      <p:sp>
        <p:nvSpPr>
          <p:cNvPr id="4" name="Slide Number Placeholder 3"/>
          <p:cNvSpPr>
            <a:spLocks noGrp="1"/>
          </p:cNvSpPr>
          <p:nvPr>
            <p:ph type="sldNum" sz="quarter" idx="10"/>
          </p:nvPr>
        </p:nvSpPr>
        <p:spPr/>
        <p:txBody>
          <a:bodyPr/>
          <a:lstStyle/>
          <a:p>
            <a:fld id="{530A5DD6-6495-4D40-A1D4-AE2DB3B95246}" type="slidenum">
              <a:rPr lang="en-US" smtClean="0"/>
              <a:t>13</a:t>
            </a:fld>
            <a:endParaRPr lang="en-US"/>
          </a:p>
        </p:txBody>
      </p:sp>
    </p:spTree>
    <p:extLst>
      <p:ext uri="{BB962C8B-B14F-4D97-AF65-F5344CB8AC3E}">
        <p14:creationId xmlns:p14="http://schemas.microsoft.com/office/powerpoint/2010/main" val="2304770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14</a:t>
            </a:fld>
            <a:endParaRPr lang="en-US"/>
          </a:p>
        </p:txBody>
      </p:sp>
    </p:spTree>
    <p:extLst>
      <p:ext uri="{BB962C8B-B14F-4D97-AF65-F5344CB8AC3E}">
        <p14:creationId xmlns:p14="http://schemas.microsoft.com/office/powerpoint/2010/main" val="148825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1EEDDAB1-2B18-4F17-A2B6-1ED0739EF7EF}" type="slidenum">
              <a:rPr lang="en-US" smtClean="0">
                <a:latin typeface="Arial" charset="0"/>
              </a:rPr>
              <a:pPr/>
              <a:t>15</a:t>
            </a:fld>
            <a:endParaRPr lang="en-US">
              <a:latin typeface="Arial" charset="0"/>
            </a:endParaRPr>
          </a:p>
        </p:txBody>
      </p:sp>
      <p:sp>
        <p:nvSpPr>
          <p:cNvPr id="45059" name="Rectangle 2"/>
          <p:cNvSpPr>
            <a:spLocks noGrp="1" noRot="1" noChangeAspect="1" noChangeArrowheads="1" noTextEdit="1"/>
          </p:cNvSpPr>
          <p:nvPr>
            <p:ph type="sldImg"/>
          </p:nvPr>
        </p:nvSpPr>
        <p:spPr>
          <a:xfrm>
            <a:off x="330200" y="696913"/>
            <a:ext cx="6197600" cy="3486150"/>
          </a:xfrm>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Some sports rely on having very little friction.  In biking for example, the smaller the surface area of the tires, the less friction there is.  And thus the faster the rider can go. </a:t>
            </a:r>
          </a:p>
          <a:p>
            <a:pPr eaLnBrk="1" hangingPunct="1"/>
            <a:endParaRPr lang="en-US" dirty="0"/>
          </a:p>
          <a:p>
            <a:pPr eaLnBrk="1" hangingPunct="1"/>
            <a:r>
              <a:rPr lang="en-US" dirty="0">
                <a:sym typeface="Wingdings" pitchFamily="2" charset="2"/>
              </a:rPr>
              <a:t> </a:t>
            </a:r>
            <a:r>
              <a:rPr lang="en-US" dirty="0"/>
              <a:t>Draw the top triangle first (for some triangles you may have to count a horizontal space as 2)</a:t>
            </a:r>
          </a:p>
          <a:p>
            <a:pPr eaLnBrk="1" hangingPunct="1"/>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16</a:t>
            </a:fld>
            <a:endParaRPr lang="en-US"/>
          </a:p>
        </p:txBody>
      </p:sp>
    </p:spTree>
    <p:extLst>
      <p:ext uri="{BB962C8B-B14F-4D97-AF65-F5344CB8AC3E}">
        <p14:creationId xmlns:p14="http://schemas.microsoft.com/office/powerpoint/2010/main" val="561635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17</a:t>
            </a:fld>
            <a:endParaRPr lang="en-US"/>
          </a:p>
        </p:txBody>
      </p:sp>
    </p:spTree>
    <p:extLst>
      <p:ext uri="{BB962C8B-B14F-4D97-AF65-F5344CB8AC3E}">
        <p14:creationId xmlns:p14="http://schemas.microsoft.com/office/powerpoint/2010/main" val="2015647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18</a:t>
            </a:fld>
            <a:endParaRPr lang="en-US"/>
          </a:p>
        </p:txBody>
      </p:sp>
    </p:spTree>
    <p:extLst>
      <p:ext uri="{BB962C8B-B14F-4D97-AF65-F5344CB8AC3E}">
        <p14:creationId xmlns:p14="http://schemas.microsoft.com/office/powerpoint/2010/main" val="1783134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1B4F9F30-E2D0-4E77-9ACA-74F23B016F71}" type="slidenum">
              <a:rPr lang="en-US" smtClean="0">
                <a:latin typeface="Arial" charset="0"/>
              </a:rPr>
              <a:pPr/>
              <a:t>19</a:t>
            </a:fld>
            <a:endParaRPr lang="en-US">
              <a:latin typeface="Arial" charset="0"/>
            </a:endParaRPr>
          </a:p>
        </p:txBody>
      </p:sp>
      <p:sp>
        <p:nvSpPr>
          <p:cNvPr id="47107" name="Rectangle 2"/>
          <p:cNvSpPr>
            <a:spLocks noGrp="1" noRot="1" noChangeAspect="1" noChangeArrowheads="1" noTextEdit="1"/>
          </p:cNvSpPr>
          <p:nvPr>
            <p:ph type="sldImg"/>
          </p:nvPr>
        </p:nvSpPr>
        <p:spPr>
          <a:xfrm>
            <a:off x="330200" y="696913"/>
            <a:ext cx="6197600" cy="3486150"/>
          </a:xfrm>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You can find the surface area by adding up the areas of each surface, but if you could use a formula, it would be quicker</a:t>
            </a:r>
          </a:p>
          <a:p>
            <a:pPr lvl="1" eaLnBrk="1" hangingPunct="1"/>
            <a:r>
              <a:rPr lang="en-US"/>
              <a:t>All the lateral surfaces are rectangles</a:t>
            </a:r>
          </a:p>
          <a:p>
            <a:pPr lvl="1" eaLnBrk="1" hangingPunct="1"/>
            <a:r>
              <a:rPr lang="en-US"/>
              <a:t>Area = bh </a:t>
            </a:r>
          </a:p>
          <a:p>
            <a:pPr lvl="1" eaLnBrk="1" hangingPunct="1"/>
            <a:r>
              <a:rPr lang="en-US"/>
              <a:t>Add up the areas L = ah + bh + ch + … + dh</a:t>
            </a:r>
          </a:p>
          <a:p>
            <a:pPr lvl="2" eaLnBrk="1" hangingPunct="1"/>
            <a:r>
              <a:rPr lang="en-US"/>
              <a:t>L = (a + b + c + … + d)h</a:t>
            </a:r>
          </a:p>
          <a:p>
            <a:pPr lvl="2" eaLnBrk="1" hangingPunct="1"/>
            <a:r>
              <a:rPr lang="en-US"/>
              <a:t>Perimeter of base = a + b + c + … + d</a:t>
            </a:r>
          </a:p>
          <a:p>
            <a:pPr lvl="2" eaLnBrk="1" hangingPunct="1"/>
            <a:r>
              <a:rPr lang="en-US"/>
              <a:t>L = Ph</a:t>
            </a:r>
          </a:p>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20</a:t>
            </a:fld>
            <a:endParaRPr lang="en-US"/>
          </a:p>
        </p:txBody>
      </p:sp>
    </p:spTree>
    <p:extLst>
      <p:ext uri="{BB962C8B-B14F-4D97-AF65-F5344CB8AC3E}">
        <p14:creationId xmlns:p14="http://schemas.microsoft.com/office/powerpoint/2010/main" val="637659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3</a:t>
            </a:fld>
            <a:endParaRPr lang="en-US"/>
          </a:p>
        </p:txBody>
      </p:sp>
    </p:spTree>
    <p:extLst>
      <p:ext uri="{BB962C8B-B14F-4D97-AF65-F5344CB8AC3E}">
        <p14:creationId xmlns:p14="http://schemas.microsoft.com/office/powerpoint/2010/main" val="3081449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u="sng" dirty="0"/>
                  <a:t>/</a:t>
                </a:r>
                <a:r>
                  <a:rPr lang="en-US" u="none" dirty="0">
                    <a:sym typeface="Wingdings 2"/>
                  </a:rPr>
                  <a:t></a:t>
                </a:r>
                <a:r>
                  <a:rPr lang="en-US" u="sng" dirty="0">
                    <a:sym typeface="Wingdings 2"/>
                  </a:rPr>
                  <a:t>\</a:t>
                </a:r>
                <a:endParaRPr lang="en-US" u="none" dirty="0">
                  <a:sym typeface="Wingdings 2"/>
                </a:endParaRPr>
              </a:p>
              <a:p>
                <a:r>
                  <a:rPr lang="en-US" u="none" dirty="0">
                    <a:sym typeface="Wingdings 2"/>
                  </a:rPr>
                  <a:t> </a:t>
                </a:r>
              </a:p>
              <a:p>
                <a:r>
                  <a:rPr lang="en-US" u="none" dirty="0">
                    <a:sym typeface="Wingdings 2"/>
                  </a:rPr>
                  <a:t> </a:t>
                </a:r>
              </a:p>
              <a:p>
                <a:endParaRPr lang="en-US" u="none" dirty="0">
                  <a:sym typeface="Wingdings 2"/>
                </a:endParaRPr>
              </a:p>
              <a:p>
                <a:pPr/>
                <a14:m>
                  <m:oMathPara xmlns:m="http://schemas.openxmlformats.org/officeDocument/2006/math">
                    <m:oMathParaPr>
                      <m:jc m:val="centerGroup"/>
                    </m:oMathParaPr>
                    <m:oMath xmlns:m="http://schemas.openxmlformats.org/officeDocument/2006/math">
                      <m:r>
                        <a:rPr lang="en-US" b="0" i="1" u="none" smtClean="0">
                          <a:latin typeface="Cambria Math"/>
                          <a:sym typeface="Wingdings 2"/>
                        </a:rPr>
                        <m:t>𝑃</m:t>
                      </m:r>
                      <m:r>
                        <a:rPr lang="en-US" b="0" i="1" u="none" smtClean="0">
                          <a:latin typeface="Cambria Math"/>
                          <a:sym typeface="Wingdings 2"/>
                        </a:rPr>
                        <m:t>=2</m:t>
                      </m:r>
                      <m:d>
                        <m:dPr>
                          <m:ctrlPr>
                            <a:rPr lang="en-US" b="0" i="1" u="none" smtClean="0">
                              <a:latin typeface="Cambria Math" panose="02040503050406030204" pitchFamily="18" charset="0"/>
                              <a:sym typeface="Wingdings 2"/>
                            </a:rPr>
                          </m:ctrlPr>
                        </m:dPr>
                        <m:e>
                          <m:r>
                            <a:rPr lang="en-US" b="0" i="1" u="none" smtClean="0">
                              <a:latin typeface="Cambria Math"/>
                              <a:sym typeface="Wingdings 2"/>
                            </a:rPr>
                            <m:t>3</m:t>
                          </m:r>
                        </m:e>
                      </m:d>
                      <m:r>
                        <a:rPr lang="en-US" b="0" i="1" u="none" smtClean="0">
                          <a:latin typeface="Cambria Math"/>
                          <a:sym typeface="Wingdings 2"/>
                        </a:rPr>
                        <m:t>+2</m:t>
                      </m:r>
                      <m:d>
                        <m:dPr>
                          <m:ctrlPr>
                            <a:rPr lang="en-US" b="0" i="1" u="none" smtClean="0">
                              <a:latin typeface="Cambria Math" panose="02040503050406030204" pitchFamily="18" charset="0"/>
                              <a:sym typeface="Wingdings 2"/>
                            </a:rPr>
                          </m:ctrlPr>
                        </m:dPr>
                        <m:e>
                          <m:r>
                            <a:rPr lang="en-US" b="0" i="1" u="none" smtClean="0">
                              <a:latin typeface="Cambria Math"/>
                              <a:sym typeface="Wingdings 2"/>
                            </a:rPr>
                            <m:t>4</m:t>
                          </m:r>
                        </m:e>
                      </m:d>
                      <m:r>
                        <a:rPr lang="en-US" b="0" i="1" u="none" smtClean="0">
                          <a:latin typeface="Cambria Math"/>
                          <a:sym typeface="Wingdings 2"/>
                        </a:rPr>
                        <m:t>=14</m:t>
                      </m:r>
                    </m:oMath>
                  </m:oMathPara>
                </a14:m>
                <a:endParaRPr lang="en-US" u="none" dirty="0">
                  <a:sym typeface="Wingdings 2"/>
                </a:endParaRPr>
              </a:p>
              <a:p>
                <a:pPr/>
                <a14:m>
                  <m:oMathPara xmlns:m="http://schemas.openxmlformats.org/officeDocument/2006/math">
                    <m:oMathParaPr>
                      <m:jc m:val="centerGroup"/>
                    </m:oMathParaPr>
                    <m:oMath xmlns:m="http://schemas.openxmlformats.org/officeDocument/2006/math">
                      <m:r>
                        <a:rPr lang="en-US" b="0" i="1" smtClean="0">
                          <a:latin typeface="Cambria Math"/>
                        </a:rPr>
                        <m:t>𝐿</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14</m:t>
                          </m:r>
                        </m:e>
                      </m:d>
                      <m:d>
                        <m:dPr>
                          <m:ctrlPr>
                            <a:rPr lang="en-US" b="0" i="1" smtClean="0">
                              <a:latin typeface="Cambria Math" panose="02040503050406030204" pitchFamily="18" charset="0"/>
                            </a:rPr>
                          </m:ctrlPr>
                        </m:dPr>
                        <m:e>
                          <m:r>
                            <a:rPr lang="en-US" b="0" i="1" smtClean="0">
                              <a:latin typeface="Cambria Math"/>
                            </a:rPr>
                            <m:t>7</m:t>
                          </m:r>
                        </m:e>
                      </m:d>
                      <m:r>
                        <a:rPr lang="en-US" b="0" i="1" smtClean="0">
                          <a:latin typeface="Cambria Math"/>
                        </a:rPr>
                        <m:t>=98</m:t>
                      </m:r>
                    </m:oMath>
                  </m:oMathPara>
                </a14:m>
                <a:endParaRPr lang="en-US" b="0" i="1" dirty="0">
                  <a:latin typeface="Cambria Math"/>
                </a:endParaRPr>
              </a:p>
              <a:p>
                <a:pPr/>
                <a14:m>
                  <m:oMathPara xmlns:m="http://schemas.openxmlformats.org/officeDocument/2006/math">
                    <m:oMathParaPr>
                      <m:jc m:val="centerGroup"/>
                    </m:oMathParaPr>
                    <m:oMath xmlns:m="http://schemas.openxmlformats.org/officeDocument/2006/math">
                      <m:r>
                        <a:rPr lang="en-US" b="0" i="1" smtClean="0">
                          <a:latin typeface="Cambria Math"/>
                        </a:rPr>
                        <m:t>𝐵</m:t>
                      </m:r>
                      <m:r>
                        <a:rPr lang="en-US" b="0" i="1" smtClean="0">
                          <a:latin typeface="Cambria Math"/>
                        </a:rPr>
                        <m:t>=3⋅4=12</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=2</m:t>
                      </m:r>
                      <m:d>
                        <m:dPr>
                          <m:ctrlPr>
                            <a:rPr lang="en-US" b="0" i="1" smtClean="0">
                              <a:latin typeface="Cambria Math" panose="02040503050406030204" pitchFamily="18" charset="0"/>
                            </a:rPr>
                          </m:ctrlPr>
                        </m:dPr>
                        <m:e>
                          <m:r>
                            <a:rPr lang="en-US" b="0" i="1" smtClean="0">
                              <a:latin typeface="Cambria Math"/>
                            </a:rPr>
                            <m:t>12</m:t>
                          </m:r>
                        </m:e>
                      </m:d>
                      <m:r>
                        <a:rPr lang="en-US" b="0" i="1" smtClean="0">
                          <a:latin typeface="Cambria Math"/>
                        </a:rPr>
                        <m:t>+14</m:t>
                      </m:r>
                      <m:d>
                        <m:dPr>
                          <m:ctrlPr>
                            <a:rPr lang="en-US" b="0" i="1" smtClean="0">
                              <a:latin typeface="Cambria Math" panose="02040503050406030204" pitchFamily="18" charset="0"/>
                            </a:rPr>
                          </m:ctrlPr>
                        </m:dPr>
                        <m:e>
                          <m:r>
                            <a:rPr lang="en-US" b="0" i="1" smtClean="0">
                              <a:latin typeface="Cambria Math"/>
                            </a:rPr>
                            <m:t>7</m:t>
                          </m:r>
                        </m:e>
                      </m:d>
                      <m:r>
                        <a:rPr lang="en-US" b="0" i="1" smtClean="0">
                          <a:latin typeface="Cambria Math"/>
                        </a:rPr>
                        <m:t>=122</m:t>
                      </m:r>
                    </m:oMath>
                  </m:oMathPara>
                </a14:m>
                <a:endParaRPr lang="en-US" dirty="0"/>
              </a:p>
            </p:txBody>
          </p:sp>
        </mc:Choice>
        <mc:Fallback xmlns="">
          <p:sp>
            <p:nvSpPr>
              <p:cNvPr id="3" name="Notes Placeholder 2"/>
              <p:cNvSpPr>
                <a:spLocks noGrp="1"/>
              </p:cNvSpPr>
              <p:nvPr>
                <p:ph type="body" idx="1"/>
              </p:nvPr>
            </p:nvSpPr>
            <p:spPr/>
            <p:txBody>
              <a:bodyPr/>
              <a:lstStyle/>
              <a:p>
                <a:r>
                  <a:rPr lang="en-US" u="sng" dirty="0" smtClean="0"/>
                  <a:t>/</a:t>
                </a:r>
                <a:r>
                  <a:rPr lang="en-US" u="none" dirty="0" smtClean="0">
                    <a:sym typeface="Wingdings 2"/>
                  </a:rPr>
                  <a:t></a:t>
                </a:r>
                <a:r>
                  <a:rPr lang="en-US" u="sng" dirty="0" smtClean="0">
                    <a:sym typeface="Wingdings 2"/>
                  </a:rPr>
                  <a:t>\</a:t>
                </a:r>
                <a:endParaRPr lang="en-US" u="none" dirty="0" smtClean="0">
                  <a:sym typeface="Wingdings 2"/>
                </a:endParaRPr>
              </a:p>
              <a:p>
                <a:r>
                  <a:rPr lang="en-US" u="none" dirty="0" smtClean="0">
                    <a:sym typeface="Wingdings 2"/>
                  </a:rPr>
                  <a:t> </a:t>
                </a:r>
                <a:r>
                  <a:rPr lang="en-US" u="none" dirty="0" smtClean="0">
                    <a:sym typeface="Wingdings 2"/>
                  </a:rPr>
                  <a:t></a:t>
                </a:r>
              </a:p>
              <a:p>
                <a:r>
                  <a:rPr lang="en-US" u="none" dirty="0" smtClean="0">
                    <a:sym typeface="Wingdings 2"/>
                  </a:rPr>
                  <a:t> </a:t>
                </a:r>
              </a:p>
              <a:p>
                <a:endParaRPr lang="en-US" u="none" dirty="0" smtClean="0">
                  <a:sym typeface="Wingdings 2"/>
                </a:endParaRPr>
              </a:p>
              <a:p>
                <a:r>
                  <a:rPr lang="en-US" b="0" i="0" u="none" smtClean="0">
                    <a:latin typeface="Cambria Math"/>
                    <a:sym typeface="Wingdings 2"/>
                  </a:rPr>
                  <a:t>𝑃=2(3)+2(4)=14</a:t>
                </a:r>
                <a:endParaRPr lang="en-US" u="none" dirty="0" smtClean="0">
                  <a:sym typeface="Wingdings 2"/>
                </a:endParaRPr>
              </a:p>
              <a:p>
                <a:r>
                  <a:rPr lang="en-US" b="0" i="0" smtClean="0">
                    <a:latin typeface="Cambria Math"/>
                  </a:rPr>
                  <a:t>𝐿=(14)(7)=98</a:t>
                </a:r>
                <a:endParaRPr lang="en-US" b="0" i="1" dirty="0" smtClean="0">
                  <a:latin typeface="Cambria Math"/>
                </a:endParaRPr>
              </a:p>
              <a:p>
                <a:r>
                  <a:rPr lang="en-US" b="0" i="0" smtClean="0">
                    <a:latin typeface="Cambria Math"/>
                  </a:rPr>
                  <a:t>𝐵=3⋅4=12</a:t>
                </a:r>
                <a:endParaRPr lang="en-US" b="0" dirty="0" smtClean="0"/>
              </a:p>
              <a:p>
                <a:r>
                  <a:rPr lang="en-US" b="0" i="0" smtClean="0">
                    <a:latin typeface="Cambria Math"/>
                  </a:rPr>
                  <a:t>𝐴=2(12)+14(7)=122</a:t>
                </a:r>
                <a:endParaRPr lang="en-US" dirty="0"/>
              </a:p>
            </p:txBody>
          </p:sp>
        </mc:Fallback>
      </mc:AlternateContent>
      <p:sp>
        <p:nvSpPr>
          <p:cNvPr id="4" name="Slide Number Placeholder 3"/>
          <p:cNvSpPr>
            <a:spLocks noGrp="1"/>
          </p:cNvSpPr>
          <p:nvPr>
            <p:ph type="sldNum" sz="quarter" idx="10"/>
          </p:nvPr>
        </p:nvSpPr>
        <p:spPr/>
        <p:txBody>
          <a:bodyPr/>
          <a:lstStyle/>
          <a:p>
            <a:fld id="{530A5DD6-6495-4D40-A1D4-AE2DB3B95246}" type="slidenum">
              <a:rPr lang="en-US" smtClean="0"/>
              <a:t>21</a:t>
            </a:fld>
            <a:endParaRPr lang="en-US"/>
          </a:p>
        </p:txBody>
      </p:sp>
    </p:spTree>
    <p:extLst>
      <p:ext uri="{BB962C8B-B14F-4D97-AF65-F5344CB8AC3E}">
        <p14:creationId xmlns:p14="http://schemas.microsoft.com/office/powerpoint/2010/main" val="1921160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68572FF8-6F03-412A-BAB3-44586B7FB140}" type="slidenum">
              <a:rPr lang="en-US" smtClean="0">
                <a:latin typeface="Arial" charset="0"/>
              </a:rPr>
              <a:pPr/>
              <a:t>22</a:t>
            </a:fld>
            <a:endParaRPr lang="en-US">
              <a:latin typeface="Arial" charset="0"/>
            </a:endParaRPr>
          </a:p>
        </p:txBody>
      </p:sp>
      <p:sp>
        <p:nvSpPr>
          <p:cNvPr id="49155" name="Rectangle 2"/>
          <p:cNvSpPr>
            <a:spLocks noGrp="1" noRot="1" noChangeAspect="1" noChangeArrowheads="1" noTextEdit="1"/>
          </p:cNvSpPr>
          <p:nvPr>
            <p:ph type="sldImg"/>
          </p:nvPr>
        </p:nvSpPr>
        <p:spPr>
          <a:xfrm>
            <a:off x="330200" y="696913"/>
            <a:ext cx="6197600" cy="3486150"/>
          </a:xfrm>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BDD84C07-4AB1-43C1-AEB7-F87331E53EE7}" type="slidenum">
              <a:rPr lang="en-US" smtClean="0">
                <a:latin typeface="Arial" charset="0"/>
              </a:rPr>
              <a:pPr/>
              <a:t>23</a:t>
            </a:fld>
            <a:endParaRPr lang="en-US">
              <a:latin typeface="Arial" charset="0"/>
            </a:endParaRPr>
          </a:p>
        </p:txBody>
      </p:sp>
      <p:sp>
        <p:nvSpPr>
          <p:cNvPr id="46083" name="Rectangle 2"/>
          <p:cNvSpPr>
            <a:spLocks noGrp="1" noRot="1" noChangeAspect="1" noChangeArrowheads="1" noTextEdit="1"/>
          </p:cNvSpPr>
          <p:nvPr>
            <p:ph type="sldImg"/>
          </p:nvPr>
        </p:nvSpPr>
        <p:spPr>
          <a:xfrm>
            <a:off x="330200" y="696913"/>
            <a:ext cx="6197600" cy="3486150"/>
          </a:xfrm>
          <a:ln/>
        </p:spPr>
      </p:sp>
      <mc:AlternateContent xmlns:mc="http://schemas.openxmlformats.org/markup-compatibility/2006" xmlns:a14="http://schemas.microsoft.com/office/drawing/2010/main">
        <mc:Choice Requires="a14">
          <p:sp>
            <p:nvSpPr>
              <p:cNvPr id="46084"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lvl="0" eaLnBrk="1" hangingPunct="1"/>
                <a14:m>
                  <m:oMathPara xmlns:m="http://schemas.openxmlformats.org/officeDocument/2006/math">
                    <m:oMathParaPr>
                      <m:jc m:val="centerGroup"/>
                    </m:oMathParaPr>
                    <m:oMath xmlns:m="http://schemas.openxmlformats.org/officeDocument/2006/math">
                      <m:r>
                        <a:rPr lang="en-US" b="0" i="1" smtClean="0">
                          <a:latin typeface="Cambria Math"/>
                        </a:rPr>
                        <m:t>100=2</m:t>
                      </m:r>
                      <m:r>
                        <a:rPr lang="en-US" b="0" i="1" smtClean="0">
                          <a:latin typeface="Cambria Math"/>
                        </a:rPr>
                        <m:t>𝜋</m:t>
                      </m:r>
                      <m:sSup>
                        <m:sSupPr>
                          <m:ctrlPr>
                            <a:rPr lang="en-US" b="0" i="1" smtClean="0">
                              <a:latin typeface="Cambria Math" panose="02040503050406030204" pitchFamily="18" charset="0"/>
                            </a:rPr>
                          </m:ctrlPr>
                        </m:sSupPr>
                        <m:e>
                          <m:r>
                            <a:rPr lang="en-US" b="0" i="1" smtClean="0">
                              <a:latin typeface="Cambria Math"/>
                            </a:rPr>
                            <m:t>𝑟</m:t>
                          </m:r>
                        </m:e>
                        <m:sup>
                          <m:r>
                            <a:rPr lang="en-US" b="0" i="1" smtClean="0">
                              <a:latin typeface="Cambria Math"/>
                            </a:rPr>
                            <m:t>2</m:t>
                          </m:r>
                        </m:sup>
                      </m:sSup>
                      <m:r>
                        <a:rPr lang="en-US" b="0" i="1" smtClean="0">
                          <a:latin typeface="Cambria Math"/>
                        </a:rPr>
                        <m:t>+2</m:t>
                      </m:r>
                      <m:r>
                        <a:rPr lang="en-US" b="0" i="1" smtClean="0">
                          <a:latin typeface="Cambria Math"/>
                        </a:rPr>
                        <m:t>𝜋</m:t>
                      </m:r>
                      <m:r>
                        <a:rPr lang="en-US" b="0" i="1" smtClean="0">
                          <a:latin typeface="Cambria Math"/>
                        </a:rPr>
                        <m:t>𝑟</m:t>
                      </m:r>
                      <m:d>
                        <m:dPr>
                          <m:ctrlPr>
                            <a:rPr lang="en-US" b="0" i="1" smtClean="0">
                              <a:latin typeface="Cambria Math" panose="02040503050406030204" pitchFamily="18" charset="0"/>
                            </a:rPr>
                          </m:ctrlPr>
                        </m:dPr>
                        <m:e>
                          <m:r>
                            <a:rPr lang="en-US" b="0" i="1" smtClean="0">
                              <a:latin typeface="Cambria Math"/>
                            </a:rPr>
                            <m:t>5</m:t>
                          </m:r>
                        </m:e>
                      </m:d>
                    </m:oMath>
                  </m:oMathPara>
                </a14:m>
                <a:endParaRPr lang="en-US" b="0" dirty="0"/>
              </a:p>
              <a:p>
                <a:pPr lvl="0" eaLnBrk="1" hangingPunct="1"/>
                <a14:m>
                  <m:oMathPara xmlns:m="http://schemas.openxmlformats.org/officeDocument/2006/math">
                    <m:oMathParaPr>
                      <m:jc m:val="centerGroup"/>
                    </m:oMathParaPr>
                    <m:oMath xmlns:m="http://schemas.openxmlformats.org/officeDocument/2006/math">
                      <m:r>
                        <a:rPr lang="en-US" b="0" i="1" smtClean="0">
                          <a:latin typeface="Cambria Math"/>
                        </a:rPr>
                        <m:t>100=2</m:t>
                      </m:r>
                      <m:r>
                        <a:rPr lang="en-US" b="0" i="1" smtClean="0">
                          <a:latin typeface="Cambria Math"/>
                        </a:rPr>
                        <m:t>𝜋</m:t>
                      </m:r>
                      <m:sSup>
                        <m:sSupPr>
                          <m:ctrlPr>
                            <a:rPr lang="en-US" b="0" i="1" smtClean="0">
                              <a:latin typeface="Cambria Math" panose="02040503050406030204" pitchFamily="18" charset="0"/>
                            </a:rPr>
                          </m:ctrlPr>
                        </m:sSupPr>
                        <m:e>
                          <m:r>
                            <a:rPr lang="en-US" b="0" i="1" smtClean="0">
                              <a:latin typeface="Cambria Math"/>
                            </a:rPr>
                            <m:t>𝑟</m:t>
                          </m:r>
                        </m:e>
                        <m:sup>
                          <m:r>
                            <a:rPr lang="en-US" b="0" i="1" smtClean="0">
                              <a:latin typeface="Cambria Math"/>
                            </a:rPr>
                            <m:t>2</m:t>
                          </m:r>
                        </m:sup>
                      </m:sSup>
                      <m:r>
                        <a:rPr lang="en-US" b="0" i="1" smtClean="0">
                          <a:latin typeface="Cambria Math"/>
                        </a:rPr>
                        <m:t>+10</m:t>
                      </m:r>
                      <m:r>
                        <a:rPr lang="en-US" b="0" i="1" smtClean="0">
                          <a:latin typeface="Cambria Math"/>
                        </a:rPr>
                        <m:t>𝜋</m:t>
                      </m:r>
                      <m:r>
                        <a:rPr lang="en-US" b="0" i="1" smtClean="0">
                          <a:latin typeface="Cambria Math"/>
                        </a:rPr>
                        <m:t>𝑟</m:t>
                      </m:r>
                    </m:oMath>
                  </m:oMathPara>
                </a14:m>
                <a:endParaRPr lang="en-US" b="0" dirty="0"/>
              </a:p>
              <a:p>
                <a:pPr lvl="0" eaLnBrk="1" hangingPunct="1"/>
                <a14:m>
                  <m:oMathPara xmlns:m="http://schemas.openxmlformats.org/officeDocument/2006/math">
                    <m:oMathParaPr>
                      <m:jc m:val="centerGroup"/>
                    </m:oMathParaPr>
                    <m:oMath xmlns:m="http://schemas.openxmlformats.org/officeDocument/2006/math">
                      <m:r>
                        <a:rPr lang="en-US" b="0" i="1" smtClean="0">
                          <a:latin typeface="Cambria Math"/>
                        </a:rPr>
                        <m:t>0=2</m:t>
                      </m:r>
                      <m:r>
                        <a:rPr lang="en-US" b="0" i="1" smtClean="0">
                          <a:latin typeface="Cambria Math"/>
                        </a:rPr>
                        <m:t>𝜋</m:t>
                      </m:r>
                      <m:sSup>
                        <m:sSupPr>
                          <m:ctrlPr>
                            <a:rPr lang="en-US" b="0" i="1" smtClean="0">
                              <a:latin typeface="Cambria Math" panose="02040503050406030204" pitchFamily="18" charset="0"/>
                            </a:rPr>
                          </m:ctrlPr>
                        </m:sSupPr>
                        <m:e>
                          <m:r>
                            <a:rPr lang="en-US" b="0" i="1" smtClean="0">
                              <a:latin typeface="Cambria Math"/>
                            </a:rPr>
                            <m:t>𝑟</m:t>
                          </m:r>
                        </m:e>
                        <m:sup>
                          <m:r>
                            <a:rPr lang="en-US" b="0" i="1" smtClean="0">
                              <a:latin typeface="Cambria Math"/>
                            </a:rPr>
                            <m:t>2</m:t>
                          </m:r>
                        </m:sup>
                      </m:sSup>
                      <m:r>
                        <a:rPr lang="en-US" b="0" i="1" smtClean="0">
                          <a:latin typeface="Cambria Math"/>
                        </a:rPr>
                        <m:t>+10</m:t>
                      </m:r>
                      <m:r>
                        <a:rPr lang="en-US" b="0" i="1" smtClean="0">
                          <a:latin typeface="Cambria Math"/>
                        </a:rPr>
                        <m:t>𝜋</m:t>
                      </m:r>
                      <m:r>
                        <a:rPr lang="en-US" b="0" i="1" smtClean="0">
                          <a:latin typeface="Cambria Math"/>
                        </a:rPr>
                        <m:t>𝑟</m:t>
                      </m:r>
                      <m:r>
                        <a:rPr lang="en-US" b="0" i="1" smtClean="0">
                          <a:latin typeface="Cambria Math"/>
                        </a:rPr>
                        <m:t>−100</m:t>
                      </m:r>
                    </m:oMath>
                  </m:oMathPara>
                </a14:m>
                <a:endParaRPr lang="en-US" b="0" dirty="0"/>
              </a:p>
              <a:p>
                <a:pPr lvl="0" eaLnBrk="1" hangingPunct="1"/>
                <a14:m>
                  <m:oMathPara xmlns:m="http://schemas.openxmlformats.org/officeDocument/2006/math">
                    <m:oMathParaPr>
                      <m:jc m:val="centerGroup"/>
                    </m:oMathParaPr>
                    <m:oMath xmlns:m="http://schemas.openxmlformats.org/officeDocument/2006/math">
                      <m:r>
                        <a:rPr lang="en-US" b="0" i="1" smtClean="0">
                          <a:latin typeface="Cambria Math"/>
                        </a:rPr>
                        <m:t>0=</m:t>
                      </m:r>
                      <m:sSup>
                        <m:sSupPr>
                          <m:ctrlPr>
                            <a:rPr lang="en-US" b="0" i="1" smtClean="0">
                              <a:latin typeface="Cambria Math" panose="02040503050406030204" pitchFamily="18" charset="0"/>
                            </a:rPr>
                          </m:ctrlPr>
                        </m:sSupPr>
                        <m:e>
                          <m:r>
                            <a:rPr lang="en-US" b="0" i="1" smtClean="0">
                              <a:latin typeface="Cambria Math"/>
                            </a:rPr>
                            <m:t>𝑟</m:t>
                          </m:r>
                        </m:e>
                        <m:sup>
                          <m:r>
                            <a:rPr lang="en-US" b="0" i="1" smtClean="0">
                              <a:latin typeface="Cambria Math"/>
                            </a:rPr>
                            <m:t>2</m:t>
                          </m:r>
                        </m:sup>
                      </m:sSup>
                      <m:r>
                        <a:rPr lang="en-US" b="0" i="1" smtClean="0">
                          <a:latin typeface="Cambria Math"/>
                        </a:rPr>
                        <m:t>+5</m:t>
                      </m:r>
                      <m:r>
                        <a:rPr lang="en-US" b="0" i="1" smtClean="0">
                          <a:latin typeface="Cambria Math"/>
                        </a:rPr>
                        <m:t>𝑟</m:t>
                      </m:r>
                      <m:r>
                        <a:rPr lang="en-US" b="0" i="1" smtClean="0">
                          <a:latin typeface="Cambria Math"/>
                        </a:rPr>
                        <m:t>−15.915</m:t>
                      </m:r>
                    </m:oMath>
                  </m:oMathPara>
                </a14:m>
                <a:endParaRPr lang="en-US" b="0" dirty="0"/>
              </a:p>
              <a:p>
                <a:pPr lvl="0" eaLnBrk="1" hangingPunct="1"/>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−5±</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r>
                                    <a:rPr lang="en-US" b="0" i="1" smtClean="0">
                                      <a:latin typeface="Cambria Math"/>
                                    </a:rPr>
                                    <m:t>5</m:t>
                                  </m:r>
                                </m:e>
                                <m:sup>
                                  <m:r>
                                    <a:rPr lang="en-US" b="0" i="1" smtClean="0">
                                      <a:latin typeface="Cambria Math"/>
                                    </a:rPr>
                                    <m:t>2</m:t>
                                  </m:r>
                                </m:sup>
                              </m:sSup>
                              <m:r>
                                <a:rPr lang="en-US" b="0" i="1" smtClean="0">
                                  <a:latin typeface="Cambria Math"/>
                                </a:rPr>
                                <m:t>−4</m:t>
                              </m:r>
                              <m:d>
                                <m:dPr>
                                  <m:ctrlPr>
                                    <a:rPr lang="en-US" b="0" i="1" smtClean="0">
                                      <a:latin typeface="Cambria Math" panose="02040503050406030204" pitchFamily="18" charset="0"/>
                                    </a:rPr>
                                  </m:ctrlPr>
                                </m:dPr>
                                <m:e>
                                  <m:r>
                                    <a:rPr lang="en-US" b="0" i="1" smtClean="0">
                                      <a:latin typeface="Cambria Math"/>
                                    </a:rPr>
                                    <m:t>1</m:t>
                                  </m:r>
                                </m:e>
                              </m:d>
                              <m:d>
                                <m:dPr>
                                  <m:ctrlPr>
                                    <a:rPr lang="en-US" b="0" i="1" smtClean="0">
                                      <a:latin typeface="Cambria Math" panose="02040503050406030204" pitchFamily="18" charset="0"/>
                                    </a:rPr>
                                  </m:ctrlPr>
                                </m:dPr>
                                <m:e>
                                  <m:r>
                                    <a:rPr lang="en-US" b="0" i="1" smtClean="0">
                                      <a:latin typeface="Cambria Math"/>
                                    </a:rPr>
                                    <m:t>−15.915</m:t>
                                  </m:r>
                                </m:e>
                              </m:d>
                            </m:e>
                          </m:rad>
                        </m:num>
                        <m:den>
                          <m:r>
                            <a:rPr lang="en-US" b="0" i="1" smtClean="0">
                              <a:latin typeface="Cambria Math"/>
                            </a:rPr>
                            <m:t>2</m:t>
                          </m:r>
                          <m:d>
                            <m:dPr>
                              <m:ctrlPr>
                                <a:rPr lang="en-US" b="0" i="1" smtClean="0">
                                  <a:latin typeface="Cambria Math" panose="02040503050406030204" pitchFamily="18" charset="0"/>
                                </a:rPr>
                              </m:ctrlPr>
                            </m:dPr>
                            <m:e>
                              <m:r>
                                <a:rPr lang="en-US" b="0" i="1" smtClean="0">
                                  <a:latin typeface="Cambria Math"/>
                                </a:rPr>
                                <m:t>1</m:t>
                              </m:r>
                            </m:e>
                          </m:d>
                        </m:den>
                      </m:f>
                    </m:oMath>
                  </m:oMathPara>
                </a14:m>
                <a:endParaRPr lang="en-US" b="0" dirty="0"/>
              </a:p>
              <a:p>
                <a:pPr lvl="0" eaLnBrk="1" hangingPunct="1"/>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−5±</m:t>
                          </m:r>
                          <m:rad>
                            <m:radPr>
                              <m:degHide m:val="on"/>
                              <m:ctrlPr>
                                <a:rPr lang="en-US" b="0" i="1" smtClean="0">
                                  <a:latin typeface="Cambria Math" panose="02040503050406030204" pitchFamily="18" charset="0"/>
                                </a:rPr>
                              </m:ctrlPr>
                            </m:radPr>
                            <m:deg/>
                            <m:e>
                              <m:r>
                                <a:rPr lang="en-US" b="0" i="1" smtClean="0">
                                  <a:latin typeface="Cambria Math"/>
                                </a:rPr>
                                <m:t>88.662</m:t>
                              </m:r>
                            </m:e>
                          </m:rad>
                        </m:num>
                        <m:den>
                          <m:r>
                            <a:rPr lang="en-US" b="0" i="1" smtClean="0">
                              <a:latin typeface="Cambria Math"/>
                            </a:rPr>
                            <m:t>2</m:t>
                          </m:r>
                        </m:den>
                      </m:f>
                    </m:oMath>
                  </m:oMathPara>
                </a14:m>
                <a:endParaRPr lang="en-US" b="0" dirty="0"/>
              </a:p>
              <a:p>
                <a:pPr lvl="0" eaLnBrk="1" hangingPunct="1"/>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=2.2, −7.2</m:t>
                      </m:r>
                    </m:oMath>
                  </m:oMathPara>
                </a14:m>
                <a:endParaRPr lang="en-US" dirty="0"/>
              </a:p>
              <a:p>
                <a:pPr eaLnBrk="1" hangingPunct="1"/>
                <a:r>
                  <a:rPr lang="en-US" dirty="0"/>
                  <a:t>Only 2.2</a:t>
                </a:r>
                <a:r>
                  <a:rPr lang="en-US" baseline="0" dirty="0"/>
                  <a:t> makes sense because the radius must be positive</a:t>
                </a:r>
                <a:endParaRPr lang="en-US" dirty="0"/>
              </a:p>
              <a:p>
                <a:pPr eaLnBrk="1" hangingPunct="1"/>
                <a:endParaRPr lang="en-US" dirty="0"/>
              </a:p>
            </p:txBody>
          </p:sp>
        </mc:Choice>
        <mc:Fallback xmlns="">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eaLnBrk="1" hangingPunct="1"/>
                <a:r>
                  <a:rPr lang="en-US" b="0" i="0" smtClean="0">
                    <a:latin typeface="Cambria Math"/>
                  </a:rPr>
                  <a:t>100=2𝜋𝑟^2+2𝜋𝑟(5)</a:t>
                </a:r>
                <a:endParaRPr lang="en-US" b="0" dirty="0" smtClean="0"/>
              </a:p>
              <a:p>
                <a:pPr lvl="0" eaLnBrk="1" hangingPunct="1"/>
                <a:r>
                  <a:rPr lang="en-US" b="0" i="0" smtClean="0">
                    <a:latin typeface="Cambria Math"/>
                  </a:rPr>
                  <a:t>100=2𝜋𝑟^2+10𝜋𝑟</a:t>
                </a:r>
                <a:endParaRPr lang="en-US" b="0" dirty="0" smtClean="0"/>
              </a:p>
              <a:p>
                <a:pPr lvl="0" eaLnBrk="1" hangingPunct="1"/>
                <a:r>
                  <a:rPr lang="en-US" b="0" i="0" smtClean="0">
                    <a:latin typeface="Cambria Math"/>
                  </a:rPr>
                  <a:t>0=2𝜋𝑟^2+10𝜋𝑟−100</a:t>
                </a:r>
                <a:endParaRPr lang="en-US" b="0" dirty="0" smtClean="0"/>
              </a:p>
              <a:p>
                <a:pPr lvl="0" eaLnBrk="1" hangingPunct="1"/>
                <a:r>
                  <a:rPr lang="en-US" b="0" i="0" smtClean="0">
                    <a:latin typeface="Cambria Math"/>
                  </a:rPr>
                  <a:t>0=𝑟^2+5𝑟−15.915</a:t>
                </a:r>
                <a:endParaRPr lang="en-US" b="0" dirty="0" smtClean="0"/>
              </a:p>
              <a:p>
                <a:pPr lvl="0" eaLnBrk="1" hangingPunct="1"/>
                <a:r>
                  <a:rPr lang="en-US" b="0" i="0" smtClean="0">
                    <a:latin typeface="Cambria Math"/>
                  </a:rPr>
                  <a:t>𝑟=(−5±√(5^2−4(1)(−15.915) ))/2(1) </a:t>
                </a:r>
                <a:endParaRPr lang="en-US" b="0" dirty="0" smtClean="0"/>
              </a:p>
              <a:p>
                <a:pPr lvl="0" eaLnBrk="1" hangingPunct="1"/>
                <a:r>
                  <a:rPr lang="en-US" b="0" i="0" smtClean="0">
                    <a:latin typeface="Cambria Math"/>
                  </a:rPr>
                  <a:t>𝑟=(−5±√88.662)/2</a:t>
                </a:r>
                <a:endParaRPr lang="en-US" b="0" dirty="0" smtClean="0"/>
              </a:p>
              <a:p>
                <a:pPr lvl="0" eaLnBrk="1" hangingPunct="1"/>
                <a:r>
                  <a:rPr lang="en-US" b="0" i="0" smtClean="0">
                    <a:latin typeface="Cambria Math"/>
                  </a:rPr>
                  <a:t>𝑟=2.2, −7.2</a:t>
                </a:r>
                <a:endParaRPr lang="en-US" dirty="0" smtClean="0"/>
              </a:p>
              <a:p>
                <a:pPr eaLnBrk="1" hangingPunct="1"/>
                <a:r>
                  <a:rPr lang="en-US" dirty="0" smtClean="0"/>
                  <a:t>Only 2.2</a:t>
                </a:r>
                <a:r>
                  <a:rPr lang="en-US" baseline="0" dirty="0" smtClean="0"/>
                  <a:t> makes sense because the radius must be positive</a:t>
                </a:r>
                <a:endParaRPr lang="en-US" dirty="0" smtClean="0"/>
              </a:p>
              <a:p>
                <a:pPr eaLnBrk="1" hangingPunct="1"/>
                <a:endParaRPr lang="en-US" dirty="0" smtClean="0"/>
              </a:p>
              <a:p>
                <a:pPr eaLnBrk="1" hangingPunct="1"/>
                <a:r>
                  <a:rPr lang="en-US" b="0" i="0" smtClean="0">
                    <a:latin typeface="Cambria Math"/>
                  </a:rPr>
                  <a:t>𝑆=2𝜋2^2+2𝜋(2)(5)</a:t>
                </a:r>
                <a:endParaRPr lang="en-US" b="0" dirty="0" smtClean="0"/>
              </a:p>
              <a:p>
                <a:pPr eaLnBrk="1" hangingPunct="1"/>
                <a:r>
                  <a:rPr lang="en-US" b="0" i="0" smtClean="0">
                    <a:latin typeface="Cambria Math"/>
                  </a:rPr>
                  <a:t>𝑆=8𝜋+20𝜋=28𝜋</a:t>
                </a:r>
                <a:endParaRPr lang="en-US" dirty="0" smtClean="0"/>
              </a:p>
            </p:txBody>
          </p:sp>
        </mc:Fallback>
      </mc:AlternateContent>
    </p:spTree>
    <p:extLst>
      <p:ext uri="{BB962C8B-B14F-4D97-AF65-F5344CB8AC3E}">
        <p14:creationId xmlns:p14="http://schemas.microsoft.com/office/powerpoint/2010/main" val="1142542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BDD84C07-4AB1-43C1-AEB7-F87331E53EE7}" type="slidenum">
              <a:rPr lang="en-US" smtClean="0">
                <a:latin typeface="Arial" charset="0"/>
              </a:rPr>
              <a:pPr/>
              <a:t>24</a:t>
            </a:fld>
            <a:endParaRPr lang="en-US">
              <a:latin typeface="Arial" charset="0"/>
            </a:endParaRPr>
          </a:p>
        </p:txBody>
      </p:sp>
      <p:sp>
        <p:nvSpPr>
          <p:cNvPr id="46083" name="Rectangle 2"/>
          <p:cNvSpPr>
            <a:spLocks noGrp="1" noRot="1" noChangeAspect="1" noChangeArrowheads="1" noTextEdit="1"/>
          </p:cNvSpPr>
          <p:nvPr>
            <p:ph type="sldImg"/>
          </p:nvPr>
        </p:nvSpPr>
        <p:spPr>
          <a:xfrm>
            <a:off x="330200" y="696913"/>
            <a:ext cx="6197600" cy="3486150"/>
          </a:xfrm>
          <a:ln/>
        </p:spPr>
      </p:sp>
      <mc:AlternateContent xmlns:mc="http://schemas.openxmlformats.org/markup-compatibility/2006" xmlns:a14="http://schemas.microsoft.com/office/drawing/2010/main">
        <mc:Choice Requires="a14">
          <p:sp>
            <p:nvSpPr>
              <p:cNvPr id="46084"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𝑆</m:t>
                      </m:r>
                      <m:r>
                        <a:rPr lang="en-US" b="0" i="1" smtClean="0">
                          <a:latin typeface="Cambria Math"/>
                        </a:rPr>
                        <m:t>=2</m:t>
                      </m:r>
                      <m:r>
                        <a:rPr lang="en-US" b="0" i="1" smtClean="0">
                          <a:latin typeface="Cambria Math"/>
                        </a:rPr>
                        <m:t>𝜋</m:t>
                      </m:r>
                      <m:sSup>
                        <m:sSupPr>
                          <m:ctrlPr>
                            <a:rPr lang="en-US" b="0" i="1" smtClean="0">
                              <a:latin typeface="Cambria Math" panose="02040503050406030204" pitchFamily="18" charset="0"/>
                            </a:rPr>
                          </m:ctrlPr>
                        </m:sSupPr>
                        <m:e>
                          <m:r>
                            <a:rPr lang="en-US" b="0" i="1" smtClean="0">
                              <a:latin typeface="Cambria Math"/>
                            </a:rPr>
                            <m:t>2</m:t>
                          </m:r>
                        </m:e>
                        <m:sup>
                          <m:r>
                            <a:rPr lang="en-US" b="0" i="1" smtClean="0">
                              <a:latin typeface="Cambria Math"/>
                            </a:rPr>
                            <m:t>2</m:t>
                          </m:r>
                        </m:sup>
                      </m:sSup>
                      <m:r>
                        <a:rPr lang="en-US" b="0" i="1" smtClean="0">
                          <a:latin typeface="Cambria Math"/>
                        </a:rPr>
                        <m:t>+2</m:t>
                      </m:r>
                      <m:r>
                        <a:rPr lang="en-US" b="0" i="1" smtClean="0">
                          <a:latin typeface="Cambria Math"/>
                        </a:rPr>
                        <m:t>𝜋</m:t>
                      </m:r>
                      <m:d>
                        <m:dPr>
                          <m:ctrlPr>
                            <a:rPr lang="en-US" b="0" i="1" smtClean="0">
                              <a:latin typeface="Cambria Math" panose="02040503050406030204" pitchFamily="18" charset="0"/>
                            </a:rPr>
                          </m:ctrlPr>
                        </m:dPr>
                        <m:e>
                          <m:r>
                            <a:rPr lang="en-US" b="0" i="1" smtClean="0">
                              <a:latin typeface="Cambria Math"/>
                            </a:rPr>
                            <m:t>2</m:t>
                          </m:r>
                        </m:e>
                      </m:d>
                      <m:d>
                        <m:dPr>
                          <m:ctrlPr>
                            <a:rPr lang="en-US" b="0" i="1" smtClean="0">
                              <a:latin typeface="Cambria Math" panose="02040503050406030204" pitchFamily="18" charset="0"/>
                            </a:rPr>
                          </m:ctrlPr>
                        </m:dPr>
                        <m:e>
                          <m:r>
                            <a:rPr lang="en-US" b="0" i="1" smtClean="0">
                              <a:latin typeface="Cambria Math"/>
                            </a:rPr>
                            <m:t>5</m:t>
                          </m:r>
                        </m:e>
                      </m:d>
                    </m:oMath>
                  </m:oMathPara>
                </a14:m>
                <a:endParaRPr lang="en-US" b="0"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𝑆</m:t>
                      </m:r>
                      <m:r>
                        <a:rPr lang="en-US" b="0" i="1" smtClean="0">
                          <a:latin typeface="Cambria Math"/>
                        </a:rPr>
                        <m:t>=8</m:t>
                      </m:r>
                      <m:r>
                        <a:rPr lang="en-US" b="0" i="1" smtClean="0">
                          <a:latin typeface="Cambria Math"/>
                        </a:rPr>
                        <m:t>𝜋</m:t>
                      </m:r>
                      <m:r>
                        <a:rPr lang="en-US" b="0" i="1" smtClean="0">
                          <a:latin typeface="Cambria Math"/>
                        </a:rPr>
                        <m:t>+20</m:t>
                      </m:r>
                      <m:r>
                        <a:rPr lang="en-US" b="0" i="1" smtClean="0">
                          <a:latin typeface="Cambria Math"/>
                        </a:rPr>
                        <m:t>𝜋</m:t>
                      </m:r>
                      <m:r>
                        <a:rPr lang="en-US" b="0" i="1" smtClean="0">
                          <a:latin typeface="Cambria Math"/>
                        </a:rPr>
                        <m:t>=28</m:t>
                      </m:r>
                      <m:r>
                        <a:rPr lang="en-US" b="0" i="1" smtClean="0">
                          <a:latin typeface="Cambria Math"/>
                        </a:rPr>
                        <m:t>𝜋</m:t>
                      </m:r>
                    </m:oMath>
                  </m:oMathPara>
                </a14:m>
                <a:endParaRPr lang="en-US" dirty="0"/>
              </a:p>
            </p:txBody>
          </p:sp>
        </mc:Choice>
        <mc:Fallback xmlns="">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eaLnBrk="1" hangingPunct="1"/>
                <a:r>
                  <a:rPr lang="en-US" b="0" i="0" smtClean="0">
                    <a:latin typeface="Cambria Math"/>
                  </a:rPr>
                  <a:t>100=2𝜋𝑟^2+2𝜋𝑟(5)</a:t>
                </a:r>
                <a:endParaRPr lang="en-US" b="0" dirty="0" smtClean="0"/>
              </a:p>
              <a:p>
                <a:pPr lvl="0" eaLnBrk="1" hangingPunct="1"/>
                <a:r>
                  <a:rPr lang="en-US" b="0" i="0" smtClean="0">
                    <a:latin typeface="Cambria Math"/>
                  </a:rPr>
                  <a:t>100=2𝜋𝑟^2+10𝜋𝑟</a:t>
                </a:r>
                <a:endParaRPr lang="en-US" b="0" dirty="0" smtClean="0"/>
              </a:p>
              <a:p>
                <a:pPr lvl="0" eaLnBrk="1" hangingPunct="1"/>
                <a:r>
                  <a:rPr lang="en-US" b="0" i="0" smtClean="0">
                    <a:latin typeface="Cambria Math"/>
                  </a:rPr>
                  <a:t>0=2𝜋𝑟^2+10𝜋𝑟−100</a:t>
                </a:r>
                <a:endParaRPr lang="en-US" b="0" dirty="0" smtClean="0"/>
              </a:p>
              <a:p>
                <a:pPr lvl="0" eaLnBrk="1" hangingPunct="1"/>
                <a:r>
                  <a:rPr lang="en-US" b="0" i="0" smtClean="0">
                    <a:latin typeface="Cambria Math"/>
                  </a:rPr>
                  <a:t>0=𝑟^2+5𝑟−15.915</a:t>
                </a:r>
                <a:endParaRPr lang="en-US" b="0" dirty="0" smtClean="0"/>
              </a:p>
              <a:p>
                <a:pPr lvl="0" eaLnBrk="1" hangingPunct="1"/>
                <a:r>
                  <a:rPr lang="en-US" b="0" i="0" smtClean="0">
                    <a:latin typeface="Cambria Math"/>
                  </a:rPr>
                  <a:t>𝑟=(−5±√(5^2−4(1)(−15.915) ))/2(1) </a:t>
                </a:r>
                <a:endParaRPr lang="en-US" b="0" dirty="0" smtClean="0"/>
              </a:p>
              <a:p>
                <a:pPr lvl="0" eaLnBrk="1" hangingPunct="1"/>
                <a:r>
                  <a:rPr lang="en-US" b="0" i="0" smtClean="0">
                    <a:latin typeface="Cambria Math"/>
                  </a:rPr>
                  <a:t>𝑟=(−5±√88.662)/2</a:t>
                </a:r>
                <a:endParaRPr lang="en-US" b="0" dirty="0" smtClean="0"/>
              </a:p>
              <a:p>
                <a:pPr lvl="0" eaLnBrk="1" hangingPunct="1"/>
                <a:r>
                  <a:rPr lang="en-US" b="0" i="0" smtClean="0">
                    <a:latin typeface="Cambria Math"/>
                  </a:rPr>
                  <a:t>𝑟=2.2, −7.2</a:t>
                </a:r>
                <a:endParaRPr lang="en-US" dirty="0" smtClean="0"/>
              </a:p>
              <a:p>
                <a:pPr eaLnBrk="1" hangingPunct="1"/>
                <a:r>
                  <a:rPr lang="en-US" dirty="0" smtClean="0"/>
                  <a:t>Only 2.2</a:t>
                </a:r>
                <a:r>
                  <a:rPr lang="en-US" baseline="0" dirty="0" smtClean="0"/>
                  <a:t> makes sense because the radius must be positive</a:t>
                </a:r>
                <a:endParaRPr lang="en-US" dirty="0" smtClean="0"/>
              </a:p>
              <a:p>
                <a:pPr eaLnBrk="1" hangingPunct="1"/>
                <a:endParaRPr lang="en-US" dirty="0" smtClean="0"/>
              </a:p>
              <a:p>
                <a:pPr eaLnBrk="1" hangingPunct="1"/>
                <a:r>
                  <a:rPr lang="en-US" b="0" i="0" smtClean="0">
                    <a:latin typeface="Cambria Math"/>
                  </a:rPr>
                  <a:t>𝑆=2𝜋2^2+2𝜋(2)(5)</a:t>
                </a:r>
                <a:endParaRPr lang="en-US" b="0" dirty="0" smtClean="0"/>
              </a:p>
              <a:p>
                <a:pPr eaLnBrk="1" hangingPunct="1"/>
                <a:r>
                  <a:rPr lang="en-US" b="0" i="0" smtClean="0">
                    <a:latin typeface="Cambria Math"/>
                  </a:rPr>
                  <a:t>𝑆=8𝜋+20𝜋=28𝜋</a:t>
                </a:r>
                <a:endParaRPr lang="en-US" dirty="0" smtClean="0"/>
              </a:p>
            </p:txBody>
          </p:sp>
        </mc:Fallback>
      </mc:AlternateContent>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25</a:t>
            </a:fld>
            <a:endParaRPr lang="en-US"/>
          </a:p>
        </p:txBody>
      </p:sp>
    </p:spTree>
    <p:extLst>
      <p:ext uri="{BB962C8B-B14F-4D97-AF65-F5344CB8AC3E}">
        <p14:creationId xmlns:p14="http://schemas.microsoft.com/office/powerpoint/2010/main" val="19383947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26</a:t>
            </a:fld>
            <a:endParaRPr lang="en-US"/>
          </a:p>
        </p:txBody>
      </p:sp>
    </p:spTree>
    <p:extLst>
      <p:ext uri="{BB962C8B-B14F-4D97-AF65-F5344CB8AC3E}">
        <p14:creationId xmlns:p14="http://schemas.microsoft.com/office/powerpoint/2010/main" val="34826876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11FEC88E-F5BB-4689-9AE3-4561460CFE03}" type="slidenum">
              <a:rPr lang="en-US" smtClean="0">
                <a:latin typeface="Arial" charset="0"/>
              </a:rPr>
              <a:pPr/>
              <a:t>27</a:t>
            </a:fld>
            <a:endParaRPr lang="en-US">
              <a:latin typeface="Arial" charset="0"/>
            </a:endParaRPr>
          </a:p>
        </p:txBody>
      </p:sp>
      <p:sp>
        <p:nvSpPr>
          <p:cNvPr id="51203" name="Rectangle 2"/>
          <p:cNvSpPr>
            <a:spLocks noGrp="1" noRot="1" noChangeAspect="1" noChangeArrowheads="1" noTextEdit="1"/>
          </p:cNvSpPr>
          <p:nvPr>
            <p:ph type="sldImg"/>
          </p:nvPr>
        </p:nvSpPr>
        <p:spPr>
          <a:xfrm>
            <a:off x="330200" y="696913"/>
            <a:ext cx="6197600" cy="3486150"/>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Lateral area is ½ because the sides are triangles.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8045D4C2-E376-47D0-B860-C9D8524E98C7}" type="slidenum">
              <a:rPr lang="en-US" smtClean="0">
                <a:latin typeface="Arial" charset="0"/>
              </a:rPr>
              <a:pPr/>
              <a:t>28</a:t>
            </a:fld>
            <a:endParaRPr lang="en-US">
              <a:latin typeface="Arial" charset="0"/>
            </a:endParaRPr>
          </a:p>
        </p:txBody>
      </p:sp>
      <p:sp>
        <p:nvSpPr>
          <p:cNvPr id="52227" name="Rectangle 2"/>
          <p:cNvSpPr>
            <a:spLocks noGrp="1" noRot="1" noChangeAspect="1" noChangeArrowheads="1" noTextEdit="1"/>
          </p:cNvSpPr>
          <p:nvPr>
            <p:ph type="sldImg"/>
          </p:nvPr>
        </p:nvSpPr>
        <p:spPr>
          <a:xfrm>
            <a:off x="330200" y="696913"/>
            <a:ext cx="6197600" cy="3486150"/>
          </a:xfrm>
          <a:ln/>
        </p:spPr>
      </p:sp>
      <mc:AlternateContent xmlns:mc="http://schemas.openxmlformats.org/markup-compatibility/2006" xmlns:a14="http://schemas.microsoft.com/office/drawing/2010/main">
        <mc:Choice Requires="a14">
          <p:sp>
            <p:nvSpPr>
              <p:cNvPr id="52228"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r>
                  <a:rPr lang="en-US" dirty="0"/>
                  <a:t>Base</a:t>
                </a:r>
                <a:r>
                  <a:rPr lang="en-US" baseline="0" dirty="0"/>
                  <a:t> Area</a:t>
                </a:r>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𝐵</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𝑃𝑎</m:t>
                      </m:r>
                    </m:oMath>
                  </m:oMathPara>
                </a14:m>
                <a:endParaRPr lang="en-US" b="0"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𝐵</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5⋅8</m:t>
                          </m:r>
                        </m:e>
                      </m:d>
                      <m:d>
                        <m:dPr>
                          <m:ctrlPr>
                            <a:rPr lang="en-US" b="0" i="1" smtClean="0">
                              <a:latin typeface="Cambria Math" panose="02040503050406030204" pitchFamily="18" charset="0"/>
                            </a:rPr>
                          </m:ctrlPr>
                        </m:dPr>
                        <m:e>
                          <m:r>
                            <a:rPr lang="en-US" b="0" i="1" smtClean="0">
                              <a:latin typeface="Cambria Math"/>
                            </a:rPr>
                            <m:t>5.5</m:t>
                          </m:r>
                        </m:e>
                      </m:d>
                      <m:r>
                        <a:rPr lang="en-US" b="0" i="1" smtClean="0">
                          <a:latin typeface="Cambria Math"/>
                        </a:rPr>
                        <m:t>=110</m:t>
                      </m:r>
                    </m:oMath>
                  </m:oMathPara>
                </a14:m>
                <a:endParaRPr lang="en-US" b="0" dirty="0"/>
              </a:p>
              <a:p>
                <a:pPr eaLnBrk="1" hangingPunct="1"/>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ℓ</m:t>
                          </m:r>
                        </m:e>
                        <m:sup>
                          <m:r>
                            <a:rPr lang="en-US" b="0" i="1" smtClean="0">
                              <a:latin typeface="Cambria Math"/>
                            </a:rPr>
                            <m:t>2</m:t>
                          </m:r>
                        </m:sup>
                      </m:sSup>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5.5</m:t>
                          </m:r>
                        </m:e>
                        <m:sup>
                          <m:r>
                            <a:rPr lang="en-US" b="0" i="1" smtClean="0">
                              <a:latin typeface="Cambria Math"/>
                            </a:rPr>
                            <m:t>2</m:t>
                          </m:r>
                        </m:sup>
                      </m:sSup>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4.8</m:t>
                          </m:r>
                        </m:e>
                        <m:sup>
                          <m:r>
                            <a:rPr lang="en-US" b="0" i="1" smtClean="0">
                              <a:latin typeface="Cambria Math"/>
                            </a:rPr>
                            <m:t>2</m:t>
                          </m:r>
                        </m:sup>
                      </m:sSup>
                    </m:oMath>
                  </m:oMathPara>
                </a14:m>
                <a:endParaRPr lang="en-US" b="0"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ℓ=7.3</m:t>
                      </m:r>
                    </m:oMath>
                  </m:oMathPara>
                </a14:m>
                <a:endParaRPr lang="en-US" b="0"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𝑆</m:t>
                      </m:r>
                      <m:r>
                        <a:rPr lang="en-US" b="0" i="1" smtClean="0">
                          <a:latin typeface="Cambria Math"/>
                        </a:rPr>
                        <m:t>=</m:t>
                      </m:r>
                      <m:r>
                        <a:rPr lang="en-US" b="0" i="1" smtClean="0">
                          <a:latin typeface="Cambria Math"/>
                        </a:rPr>
                        <m:t>𝐵</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𝑃</m:t>
                      </m:r>
                      <m:r>
                        <a:rPr lang="en-US" b="0" i="1" smtClean="0">
                          <a:latin typeface="Cambria Math"/>
                        </a:rPr>
                        <m:t>ℓ</m:t>
                      </m:r>
                    </m:oMath>
                  </m:oMathPara>
                </a14:m>
                <a:endParaRPr lang="en-US" b="0" i="1" dirty="0">
                  <a:latin typeface="Cambria Math"/>
                </a:endParaRPr>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𝑆</m:t>
                      </m:r>
                      <m:r>
                        <a:rPr lang="en-US" b="0" i="1" smtClean="0">
                          <a:latin typeface="Cambria Math"/>
                        </a:rPr>
                        <m:t>=110+</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5⋅8</m:t>
                          </m:r>
                        </m:e>
                      </m:d>
                      <m:d>
                        <m:dPr>
                          <m:ctrlPr>
                            <a:rPr lang="en-US" b="0" i="1" smtClean="0">
                              <a:latin typeface="Cambria Math" panose="02040503050406030204" pitchFamily="18" charset="0"/>
                            </a:rPr>
                          </m:ctrlPr>
                        </m:dPr>
                        <m:e>
                          <m:r>
                            <a:rPr lang="en-US" b="0" i="1" smtClean="0">
                              <a:latin typeface="Cambria Math"/>
                            </a:rPr>
                            <m:t>7.3</m:t>
                          </m:r>
                        </m:e>
                      </m:d>
                      <m:r>
                        <a:rPr lang="en-US" b="0" i="1" smtClean="0">
                          <a:latin typeface="Cambria Math"/>
                        </a:rPr>
                        <m:t>=256</m:t>
                      </m:r>
                    </m:oMath>
                  </m:oMathPara>
                </a14:m>
                <a:endParaRPr lang="en-US" dirty="0"/>
              </a:p>
            </p:txBody>
          </p:sp>
        </mc:Choice>
        <mc:Fallback xmlns="">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Base</a:t>
                </a:r>
                <a:r>
                  <a:rPr lang="en-US" baseline="0" dirty="0" smtClean="0"/>
                  <a:t> Area</a:t>
                </a:r>
              </a:p>
              <a:p>
                <a:pPr eaLnBrk="1" hangingPunct="1"/>
                <a:r>
                  <a:rPr lang="en-US" b="0" i="0" smtClean="0">
                    <a:latin typeface="Cambria Math"/>
                  </a:rPr>
                  <a:t>𝐵=1/2 𝑃𝑎</a:t>
                </a:r>
                <a:endParaRPr lang="en-US" b="0" dirty="0" smtClean="0"/>
              </a:p>
              <a:p>
                <a:pPr eaLnBrk="1" hangingPunct="1"/>
                <a:r>
                  <a:rPr lang="en-US" b="0" i="0" smtClean="0">
                    <a:latin typeface="Cambria Math"/>
                  </a:rPr>
                  <a:t>𝐵=1/2 (5⋅8)(5.5)=110</a:t>
                </a:r>
                <a:endParaRPr lang="en-US" b="0" dirty="0" smtClean="0"/>
              </a:p>
              <a:p>
                <a:pPr eaLnBrk="1" hangingPunct="1"/>
                <a:r>
                  <a:rPr lang="en-US" b="0" i="0" smtClean="0">
                    <a:latin typeface="Cambria Math"/>
                  </a:rPr>
                  <a:t>ℓ^2=〖5.5〗^2+〖4.8〗^2</a:t>
                </a:r>
                <a:endParaRPr lang="en-US" b="0" dirty="0" smtClean="0"/>
              </a:p>
              <a:p>
                <a:pPr eaLnBrk="1" hangingPunct="1"/>
                <a:r>
                  <a:rPr lang="en-US" b="0" i="0" smtClean="0">
                    <a:latin typeface="Cambria Math"/>
                  </a:rPr>
                  <a:t>ℓ=7.3</a:t>
                </a:r>
                <a:endParaRPr lang="en-US" b="0" dirty="0" smtClean="0"/>
              </a:p>
              <a:p>
                <a:pPr eaLnBrk="1" hangingPunct="1"/>
                <a:r>
                  <a:rPr lang="en-US" b="0" i="0" smtClean="0">
                    <a:latin typeface="Cambria Math"/>
                  </a:rPr>
                  <a:t>𝑆=𝐵+1/2 𝑃ℓ</a:t>
                </a:r>
                <a:endParaRPr lang="en-US" b="0" i="1" dirty="0" smtClean="0">
                  <a:latin typeface="Cambria Math"/>
                </a:endParaRPr>
              </a:p>
              <a:p>
                <a:pPr eaLnBrk="1" hangingPunct="1"/>
                <a:r>
                  <a:rPr lang="en-US" b="0" i="0" smtClean="0">
                    <a:latin typeface="Cambria Math"/>
                  </a:rPr>
                  <a:t>𝑆=110+1/2 (5⋅8)(7.3)=256</a:t>
                </a:r>
                <a:endParaRPr lang="en-US" dirty="0" smtClean="0"/>
              </a:p>
            </p:txBody>
          </p:sp>
        </mc:Fallback>
      </mc:AlternateContent>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CA90B135-D162-4628-90ED-56279C78422A}" type="slidenum">
              <a:rPr lang="en-US" smtClean="0">
                <a:latin typeface="Arial" charset="0"/>
              </a:rPr>
              <a:pPr/>
              <a:t>29</a:t>
            </a:fld>
            <a:endParaRPr lang="en-US">
              <a:latin typeface="Arial" charset="0"/>
            </a:endParaRPr>
          </a:p>
        </p:txBody>
      </p:sp>
      <p:sp>
        <p:nvSpPr>
          <p:cNvPr id="53251" name="Rectangle 2"/>
          <p:cNvSpPr>
            <a:spLocks noGrp="1" noRot="1" noChangeAspect="1" noChangeArrowheads="1" noTextEdit="1"/>
          </p:cNvSpPr>
          <p:nvPr>
            <p:ph type="sldImg"/>
          </p:nvPr>
        </p:nvSpPr>
        <p:spPr>
          <a:xfrm>
            <a:off x="330200" y="696913"/>
            <a:ext cx="6197600" cy="3486150"/>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Looking for lateral area.  </a:t>
                </a: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a:rPr>
                        <m:t>𝐿</m:t>
                      </m:r>
                      <m:r>
                        <a:rPr lang="en-US" b="0" i="1" smtClean="0">
                          <a:latin typeface="Cambria Math"/>
                        </a:rPr>
                        <m:t>=</m:t>
                      </m:r>
                      <m:r>
                        <a:rPr lang="en-US" b="0" i="1" smtClean="0">
                          <a:latin typeface="Cambria Math"/>
                        </a:rPr>
                        <m:t>𝜋</m:t>
                      </m:r>
                      <m:r>
                        <a:rPr lang="en-US" b="0" i="1" smtClean="0">
                          <a:latin typeface="Cambria Math"/>
                        </a:rPr>
                        <m:t>3</m:t>
                      </m:r>
                      <m:d>
                        <m:dPr>
                          <m:ctrlPr>
                            <a:rPr lang="en-US" b="0" i="1" smtClean="0">
                              <a:latin typeface="Cambria Math" panose="02040503050406030204" pitchFamily="18" charset="0"/>
                            </a:rPr>
                          </m:ctrlPr>
                        </m:dPr>
                        <m:e>
                          <m:r>
                            <a:rPr lang="en-US" b="0" i="1" smtClean="0">
                              <a:latin typeface="Cambria Math"/>
                            </a:rPr>
                            <m:t>15</m:t>
                          </m:r>
                        </m:e>
                      </m:d>
                      <m:r>
                        <a:rPr lang="en-US" b="0" i="1" smtClean="0">
                          <a:latin typeface="Cambria Math"/>
                        </a:rPr>
                        <m:t>=141.4 </m:t>
                      </m:r>
                      <m:r>
                        <a:rPr lang="en-US" b="0" i="1" smtClean="0">
                          <a:latin typeface="Cambria Math"/>
                        </a:rPr>
                        <m:t>𝑐</m:t>
                      </m:r>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2</m:t>
                          </m:r>
                        </m:sup>
                      </m:sSup>
                    </m:oMath>
                  </m:oMathPara>
                </a14:m>
                <a:endParaRPr lang="en-US" dirty="0"/>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Looking for lateral area.  </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smtClean="0">
                    <a:latin typeface="Cambria Math"/>
                  </a:rPr>
                  <a:t>𝐿=𝜋3(15)=141.4 𝑐𝑚^2</a:t>
                </a:r>
                <a:endParaRPr lang="en-US" dirty="0" smtClean="0"/>
              </a:p>
              <a:p>
                <a:endParaRPr lang="en-US" dirty="0"/>
              </a:p>
            </p:txBody>
          </p:sp>
        </mc:Fallback>
      </mc:AlternateContent>
      <p:sp>
        <p:nvSpPr>
          <p:cNvPr id="4" name="Slide Number Placeholder 3"/>
          <p:cNvSpPr>
            <a:spLocks noGrp="1"/>
          </p:cNvSpPr>
          <p:nvPr>
            <p:ph type="sldNum" sz="quarter" idx="10"/>
          </p:nvPr>
        </p:nvSpPr>
        <p:spPr/>
        <p:txBody>
          <a:bodyPr/>
          <a:lstStyle/>
          <a:p>
            <a:fld id="{530A5DD6-6495-4D40-A1D4-AE2DB3B95246}" type="slidenum">
              <a:rPr lang="en-US" smtClean="0"/>
              <a:t>30</a:t>
            </a:fld>
            <a:endParaRPr lang="en-US"/>
          </a:p>
        </p:txBody>
      </p:sp>
    </p:spTree>
    <p:extLst>
      <p:ext uri="{BB962C8B-B14F-4D97-AF65-F5344CB8AC3E}">
        <p14:creationId xmlns:p14="http://schemas.microsoft.com/office/powerpoint/2010/main" val="1872106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4</a:t>
            </a:fld>
            <a:endParaRPr lang="en-US"/>
          </a:p>
        </p:txBody>
      </p:sp>
    </p:spTree>
    <p:extLst>
      <p:ext uri="{BB962C8B-B14F-4D97-AF65-F5344CB8AC3E}">
        <p14:creationId xmlns:p14="http://schemas.microsoft.com/office/powerpoint/2010/main" val="4906558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31</a:t>
            </a:fld>
            <a:endParaRPr lang="en-US"/>
          </a:p>
        </p:txBody>
      </p:sp>
    </p:spTree>
    <p:extLst>
      <p:ext uri="{BB962C8B-B14F-4D97-AF65-F5344CB8AC3E}">
        <p14:creationId xmlns:p14="http://schemas.microsoft.com/office/powerpoint/2010/main" val="15649129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32</a:t>
            </a:fld>
            <a:endParaRPr lang="en-US"/>
          </a:p>
        </p:txBody>
      </p:sp>
    </p:spTree>
    <p:extLst>
      <p:ext uri="{BB962C8B-B14F-4D97-AF65-F5344CB8AC3E}">
        <p14:creationId xmlns:p14="http://schemas.microsoft.com/office/powerpoint/2010/main" val="27991951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33</a:t>
            </a:fld>
            <a:endParaRPr lang="en-US"/>
          </a:p>
        </p:txBody>
      </p:sp>
    </p:spTree>
    <p:extLst>
      <p:ext uri="{BB962C8B-B14F-4D97-AF65-F5344CB8AC3E}">
        <p14:creationId xmlns:p14="http://schemas.microsoft.com/office/powerpoint/2010/main" val="6852948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Cut into two prisms</a:t>
                </a:r>
              </a:p>
              <a:p>
                <a:r>
                  <a:rPr lang="en-US" dirty="0"/>
                  <a:t>Top</a:t>
                </a:r>
              </a:p>
              <a:p>
                <a:pPr/>
                <a14:m>
                  <m:oMathPara xmlns:m="http://schemas.openxmlformats.org/officeDocument/2006/math">
                    <m:oMathParaPr>
                      <m:jc m:val="centerGroup"/>
                    </m:oMathParaPr>
                    <m:oMath xmlns:m="http://schemas.openxmlformats.org/officeDocument/2006/math">
                      <m:r>
                        <a:rPr lang="en-US" b="0" i="1" smtClean="0">
                          <a:latin typeface="Cambria Math"/>
                        </a:rPr>
                        <m:t>𝑉</m:t>
                      </m:r>
                      <m:r>
                        <a:rPr lang="en-US" b="0" i="1" smtClean="0">
                          <a:latin typeface="Cambria Math"/>
                        </a:rPr>
                        <m:t>=1</m:t>
                      </m:r>
                      <m:d>
                        <m:dPr>
                          <m:ctrlPr>
                            <a:rPr lang="en-US" b="0" i="1" smtClean="0">
                              <a:latin typeface="Cambria Math" panose="02040503050406030204" pitchFamily="18" charset="0"/>
                            </a:rPr>
                          </m:ctrlPr>
                        </m:dPr>
                        <m:e>
                          <m:r>
                            <a:rPr lang="en-US" b="0" i="1" smtClean="0">
                              <a:latin typeface="Cambria Math"/>
                            </a:rPr>
                            <m:t>1</m:t>
                          </m:r>
                        </m:e>
                      </m:d>
                      <m:d>
                        <m:dPr>
                          <m:ctrlPr>
                            <a:rPr lang="en-US" b="0" i="1" smtClean="0">
                              <a:latin typeface="Cambria Math" panose="02040503050406030204" pitchFamily="18" charset="0"/>
                            </a:rPr>
                          </m:ctrlPr>
                        </m:dPr>
                        <m:e>
                          <m:r>
                            <a:rPr lang="en-US" b="0" i="1" smtClean="0">
                              <a:latin typeface="Cambria Math"/>
                            </a:rPr>
                            <m:t>1</m:t>
                          </m:r>
                        </m:e>
                      </m:d>
                      <m:r>
                        <a:rPr lang="en-US" b="0" i="1" smtClean="0">
                          <a:latin typeface="Cambria Math"/>
                        </a:rPr>
                        <m:t>=1</m:t>
                      </m:r>
                    </m:oMath>
                  </m:oMathPara>
                </a14:m>
                <a:endParaRPr lang="en-US" b="0" dirty="0"/>
              </a:p>
              <a:p>
                <a:r>
                  <a:rPr lang="en-US" dirty="0"/>
                  <a:t>Bottom</a:t>
                </a:r>
              </a:p>
              <a:p>
                <a:pPr/>
                <a14:m>
                  <m:oMathPara xmlns:m="http://schemas.openxmlformats.org/officeDocument/2006/math">
                    <m:oMathParaPr>
                      <m:jc m:val="centerGroup"/>
                    </m:oMathParaPr>
                    <m:oMath xmlns:m="http://schemas.openxmlformats.org/officeDocument/2006/math">
                      <m:r>
                        <a:rPr lang="en-US" b="0" i="1" smtClean="0">
                          <a:latin typeface="Cambria Math"/>
                        </a:rPr>
                        <m:t>𝑉</m:t>
                      </m:r>
                      <m:r>
                        <a:rPr lang="en-US" b="0" i="1" smtClean="0">
                          <a:latin typeface="Cambria Math"/>
                        </a:rPr>
                        <m:t>=3</m:t>
                      </m:r>
                      <m:d>
                        <m:dPr>
                          <m:ctrlPr>
                            <a:rPr lang="en-US" b="0" i="1" smtClean="0">
                              <a:latin typeface="Cambria Math" panose="02040503050406030204" pitchFamily="18" charset="0"/>
                            </a:rPr>
                          </m:ctrlPr>
                        </m:dPr>
                        <m:e>
                          <m:r>
                            <a:rPr lang="en-US" b="0" i="1" smtClean="0">
                              <a:latin typeface="Cambria Math"/>
                            </a:rPr>
                            <m:t>1</m:t>
                          </m:r>
                        </m:e>
                      </m:d>
                      <m:d>
                        <m:dPr>
                          <m:ctrlPr>
                            <a:rPr lang="en-US" b="0" i="1" smtClean="0">
                              <a:latin typeface="Cambria Math" panose="02040503050406030204" pitchFamily="18" charset="0"/>
                            </a:rPr>
                          </m:ctrlPr>
                        </m:dPr>
                        <m:e>
                          <m:r>
                            <a:rPr lang="en-US" b="0" i="1" smtClean="0">
                              <a:latin typeface="Cambria Math"/>
                            </a:rPr>
                            <m:t>2</m:t>
                          </m:r>
                        </m:e>
                      </m:d>
                      <m:r>
                        <a:rPr lang="en-US" b="0" i="1" smtClean="0">
                          <a:latin typeface="Cambria Math"/>
                        </a:rPr>
                        <m:t>=6</m:t>
                      </m:r>
                    </m:oMath>
                  </m:oMathPara>
                </a14:m>
                <a:endParaRPr lang="en-US" b="0" dirty="0"/>
              </a:p>
              <a:p>
                <a:r>
                  <a:rPr lang="en-US" dirty="0"/>
                  <a:t>Total</a:t>
                </a:r>
              </a:p>
              <a:p>
                <a:pPr/>
                <a14:m>
                  <m:oMathPara xmlns:m="http://schemas.openxmlformats.org/officeDocument/2006/math">
                    <m:oMathParaPr>
                      <m:jc m:val="centerGroup"/>
                    </m:oMathParaPr>
                    <m:oMath xmlns:m="http://schemas.openxmlformats.org/officeDocument/2006/math">
                      <m:r>
                        <a:rPr lang="en-US" b="0" i="1" smtClean="0">
                          <a:latin typeface="Cambria Math"/>
                        </a:rPr>
                        <m:t>𝑉</m:t>
                      </m:r>
                      <m:r>
                        <a:rPr lang="en-US" b="0" i="1" smtClean="0">
                          <a:latin typeface="Cambria Math"/>
                        </a:rPr>
                        <m:t>=1+6=7</m:t>
                      </m:r>
                    </m:oMath>
                  </m:oMathPara>
                </a14:m>
                <a:endParaRPr lang="en-US" dirty="0"/>
              </a:p>
            </p:txBody>
          </p:sp>
        </mc:Choice>
        <mc:Fallback xmlns="">
          <p:sp>
            <p:nvSpPr>
              <p:cNvPr id="3" name="Notes Placeholder 2"/>
              <p:cNvSpPr>
                <a:spLocks noGrp="1"/>
              </p:cNvSpPr>
              <p:nvPr>
                <p:ph type="body" idx="1"/>
              </p:nvPr>
            </p:nvSpPr>
            <p:spPr/>
            <p:txBody>
              <a:bodyPr/>
              <a:lstStyle/>
              <a:p>
                <a:r>
                  <a:rPr lang="en-US" dirty="0" smtClean="0"/>
                  <a:t>Cut into two prisms</a:t>
                </a:r>
              </a:p>
              <a:p>
                <a:r>
                  <a:rPr lang="en-US" dirty="0" smtClean="0"/>
                  <a:t>Top</a:t>
                </a:r>
              </a:p>
              <a:p>
                <a:r>
                  <a:rPr lang="en-US" b="0" i="0" smtClean="0">
                    <a:latin typeface="Cambria Math"/>
                  </a:rPr>
                  <a:t>𝑉=1(1)(1)=1</a:t>
                </a:r>
                <a:endParaRPr lang="en-US" b="0" dirty="0" smtClean="0"/>
              </a:p>
              <a:p>
                <a:r>
                  <a:rPr lang="en-US" dirty="0" smtClean="0"/>
                  <a:t>Bottom</a:t>
                </a:r>
              </a:p>
              <a:p>
                <a:r>
                  <a:rPr lang="en-US" b="0" i="0" smtClean="0">
                    <a:latin typeface="Cambria Math"/>
                  </a:rPr>
                  <a:t>𝑉=3(1)(2)=6</a:t>
                </a:r>
                <a:endParaRPr lang="en-US" b="0" dirty="0" smtClean="0"/>
              </a:p>
              <a:p>
                <a:r>
                  <a:rPr lang="en-US" dirty="0" smtClean="0"/>
                  <a:t>Total</a:t>
                </a:r>
              </a:p>
              <a:p>
                <a:r>
                  <a:rPr lang="en-US" b="0" i="0" smtClean="0">
                    <a:latin typeface="Cambria Math"/>
                  </a:rPr>
                  <a:t>𝑉=1+6=7</a:t>
                </a:r>
                <a:endParaRPr lang="en-US" dirty="0"/>
              </a:p>
            </p:txBody>
          </p:sp>
        </mc:Fallback>
      </mc:AlternateContent>
      <p:sp>
        <p:nvSpPr>
          <p:cNvPr id="4" name="Slide Number Placeholder 3"/>
          <p:cNvSpPr>
            <a:spLocks noGrp="1"/>
          </p:cNvSpPr>
          <p:nvPr>
            <p:ph type="sldNum" sz="quarter" idx="10"/>
          </p:nvPr>
        </p:nvSpPr>
        <p:spPr/>
        <p:txBody>
          <a:bodyPr/>
          <a:lstStyle/>
          <a:p>
            <a:fld id="{530A5DD6-6495-4D40-A1D4-AE2DB3B95246}" type="slidenum">
              <a:rPr lang="en-US" smtClean="0"/>
              <a:t>34</a:t>
            </a:fld>
            <a:endParaRPr lang="en-US"/>
          </a:p>
        </p:txBody>
      </p:sp>
    </p:spTree>
    <p:extLst>
      <p:ext uri="{BB962C8B-B14F-4D97-AF65-F5344CB8AC3E}">
        <p14:creationId xmlns:p14="http://schemas.microsoft.com/office/powerpoint/2010/main" val="27377132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C5ADCAAC-0ACA-4A7A-BE10-2AFD81764098}" type="slidenum">
              <a:rPr lang="en-US" smtClean="0">
                <a:latin typeface="Arial" charset="0"/>
              </a:rPr>
              <a:pPr/>
              <a:t>35</a:t>
            </a:fld>
            <a:endParaRPr lang="en-US">
              <a:latin typeface="Arial" charset="0"/>
            </a:endParaRPr>
          </a:p>
        </p:txBody>
      </p:sp>
      <p:sp>
        <p:nvSpPr>
          <p:cNvPr id="54275" name="Rectangle 2"/>
          <p:cNvSpPr>
            <a:spLocks noGrp="1" noRot="1" noChangeAspect="1" noChangeArrowheads="1" noTextEdit="1"/>
          </p:cNvSpPr>
          <p:nvPr>
            <p:ph type="sldImg"/>
          </p:nvPr>
        </p:nvSpPr>
        <p:spPr>
          <a:xfrm>
            <a:off x="330200" y="696913"/>
            <a:ext cx="6197600" cy="3486150"/>
          </a:xfrm>
          <a:ln/>
        </p:spPr>
      </p:sp>
      <mc:AlternateContent xmlns:mc="http://schemas.openxmlformats.org/markup-compatibility/2006" xmlns:a14="http://schemas.microsoft.com/office/drawing/2010/main">
        <mc:Choice Requires="a14">
          <p:sp>
            <p:nvSpPr>
              <p:cNvPr id="54276"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r>
                  <a:rPr lang="en-US" dirty="0"/>
                  <a:t>Base</a:t>
                </a:r>
                <a:r>
                  <a:rPr lang="en-US" baseline="0" dirty="0"/>
                  <a:t> Area (front)</a:t>
                </a:r>
              </a:p>
              <a:p>
                <a:pPr eaLnBrk="1" hangingPunct="1"/>
                <a:r>
                  <a:rPr lang="en-US" baseline="0" dirty="0"/>
                  <a:t>Find height of triangle</a:t>
                </a:r>
              </a:p>
              <a:p>
                <a:pPr eaLnBrk="1" hangingPunct="1"/>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5</m:t>
                          </m:r>
                        </m:e>
                        <m:sup>
                          <m:r>
                            <a:rPr lang="en-US" b="0" i="1" smtClean="0">
                              <a:latin typeface="Cambria Math"/>
                            </a:rPr>
                            <m:t>2</m:t>
                          </m:r>
                        </m:sup>
                      </m:sSup>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𝑥</m:t>
                          </m:r>
                        </m:e>
                        <m:sup>
                          <m:r>
                            <a:rPr lang="en-US" b="0" i="1" smtClean="0">
                              <a:latin typeface="Cambria Math"/>
                            </a:rPr>
                            <m:t>2</m:t>
                          </m:r>
                        </m:sup>
                      </m:sSup>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2</m:t>
                          </m:r>
                        </m:sup>
                      </m:sSup>
                    </m:oMath>
                  </m:oMathPara>
                </a14:m>
                <a:endParaRPr lang="en-US" b="0"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25+</m:t>
                      </m:r>
                      <m:sSup>
                        <m:sSupPr>
                          <m:ctrlPr>
                            <a:rPr lang="en-US" b="0" i="1" smtClean="0">
                              <a:latin typeface="Cambria Math" panose="02040503050406030204" pitchFamily="18" charset="0"/>
                            </a:rPr>
                          </m:ctrlPr>
                        </m:sSupPr>
                        <m:e>
                          <m:r>
                            <a:rPr lang="en-US" b="0" i="1" smtClean="0">
                              <a:latin typeface="Cambria Math"/>
                            </a:rPr>
                            <m:t>𝑥</m:t>
                          </m:r>
                        </m:e>
                        <m:sup>
                          <m:r>
                            <a:rPr lang="en-US" b="0" i="1" smtClean="0">
                              <a:latin typeface="Cambria Math"/>
                            </a:rPr>
                            <m:t>2</m:t>
                          </m:r>
                        </m:sup>
                      </m:sSup>
                      <m:r>
                        <a:rPr lang="en-US" b="0" i="1" smtClean="0">
                          <a:latin typeface="Cambria Math"/>
                        </a:rPr>
                        <m:t>=100</m:t>
                      </m:r>
                    </m:oMath>
                  </m:oMathPara>
                </a14:m>
                <a:endParaRPr lang="en-US" b="0" dirty="0"/>
              </a:p>
              <a:p>
                <a:pPr eaLnBrk="1" hangingPunct="1"/>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𝑥</m:t>
                          </m:r>
                        </m:e>
                        <m:sup>
                          <m:r>
                            <a:rPr lang="en-US" b="0" i="1" smtClean="0">
                              <a:latin typeface="Cambria Math"/>
                            </a:rPr>
                            <m:t>2</m:t>
                          </m:r>
                        </m:sup>
                      </m:sSup>
                      <m:r>
                        <a:rPr lang="en-US" b="0" i="1" smtClean="0">
                          <a:latin typeface="Cambria Math"/>
                        </a:rPr>
                        <m:t>=75</m:t>
                      </m:r>
                    </m:oMath>
                  </m:oMathPara>
                </a14:m>
                <a:endParaRPr lang="en-US" b="0"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𝑥</m:t>
                      </m:r>
                      <m:r>
                        <a:rPr lang="en-US" b="0" i="1" smtClean="0">
                          <a:latin typeface="Cambria Math"/>
                        </a:rPr>
                        <m:t>=5</m:t>
                      </m:r>
                      <m:rad>
                        <m:radPr>
                          <m:degHide m:val="on"/>
                          <m:ctrlPr>
                            <a:rPr lang="en-US" b="0" i="1" smtClean="0">
                              <a:latin typeface="Cambria Math" panose="02040503050406030204" pitchFamily="18" charset="0"/>
                            </a:rPr>
                          </m:ctrlPr>
                        </m:radPr>
                        <m:deg/>
                        <m:e>
                          <m:r>
                            <a:rPr lang="en-US" b="0" i="1" smtClean="0">
                              <a:latin typeface="Cambria Math"/>
                            </a:rPr>
                            <m:t>3</m:t>
                          </m:r>
                        </m:e>
                      </m:rad>
                    </m:oMath>
                  </m:oMathPara>
                </a14:m>
                <a:endParaRPr lang="en-US" dirty="0"/>
              </a:p>
              <a:p>
                <a:pPr eaLnBrk="1" hangingPunct="1"/>
                <a:r>
                  <a:rPr lang="en-US" dirty="0"/>
                  <a:t>Area=triangle</a:t>
                </a:r>
                <a:r>
                  <a:rPr lang="en-US" baseline="0" dirty="0"/>
                  <a:t> - square</a:t>
                </a:r>
                <a:endParaRPr lang="en-US"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𝐵</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10</m:t>
                          </m:r>
                        </m:e>
                      </m:d>
                      <m:d>
                        <m:dPr>
                          <m:ctrlPr>
                            <a:rPr lang="en-US" b="0" i="1" smtClean="0">
                              <a:latin typeface="Cambria Math" panose="02040503050406030204" pitchFamily="18" charset="0"/>
                            </a:rPr>
                          </m:ctrlPr>
                        </m:dPr>
                        <m:e>
                          <m:r>
                            <a:rPr lang="en-US" b="0" i="1" smtClean="0">
                              <a:latin typeface="Cambria Math"/>
                            </a:rPr>
                            <m:t>5</m:t>
                          </m:r>
                          <m:rad>
                            <m:radPr>
                              <m:degHide m:val="on"/>
                              <m:ctrlPr>
                                <a:rPr lang="en-US" b="0" i="1" smtClean="0">
                                  <a:latin typeface="Cambria Math" panose="02040503050406030204" pitchFamily="18" charset="0"/>
                                </a:rPr>
                              </m:ctrlPr>
                            </m:radPr>
                            <m:deg/>
                            <m:e>
                              <m:r>
                                <a:rPr lang="en-US" b="0" i="1" smtClean="0">
                                  <a:latin typeface="Cambria Math"/>
                                </a:rPr>
                                <m:t>3</m:t>
                              </m:r>
                            </m:e>
                          </m:rad>
                        </m:e>
                      </m:d>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3</m:t>
                          </m:r>
                        </m:e>
                        <m:sup>
                          <m:r>
                            <a:rPr lang="en-US" b="0" i="1" smtClean="0">
                              <a:latin typeface="Cambria Math"/>
                            </a:rPr>
                            <m:t>2</m:t>
                          </m:r>
                        </m:sup>
                      </m:sSup>
                    </m:oMath>
                  </m:oMathPara>
                </a14:m>
                <a:endParaRPr lang="en-US" b="0"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𝐵</m:t>
                      </m:r>
                      <m:r>
                        <a:rPr lang="en-US" b="0" i="1" smtClean="0">
                          <a:latin typeface="Cambria Math"/>
                        </a:rPr>
                        <m:t>=25</m:t>
                      </m:r>
                      <m:rad>
                        <m:radPr>
                          <m:degHide m:val="on"/>
                          <m:ctrlPr>
                            <a:rPr lang="en-US" b="0" i="1" smtClean="0">
                              <a:latin typeface="Cambria Math" panose="02040503050406030204" pitchFamily="18" charset="0"/>
                            </a:rPr>
                          </m:ctrlPr>
                        </m:radPr>
                        <m:deg/>
                        <m:e>
                          <m:r>
                            <a:rPr lang="en-US" b="0" i="1" smtClean="0">
                              <a:latin typeface="Cambria Math"/>
                            </a:rPr>
                            <m:t>3</m:t>
                          </m:r>
                        </m:e>
                      </m:rad>
                      <m:r>
                        <a:rPr lang="en-US" b="0" i="1" smtClean="0">
                          <a:latin typeface="Cambria Math"/>
                        </a:rPr>
                        <m:t>−9≈34.301</m:t>
                      </m:r>
                    </m:oMath>
                  </m:oMathPara>
                </a14:m>
                <a:endParaRPr lang="en-US" b="0" dirty="0"/>
              </a:p>
              <a:p>
                <a:pPr eaLnBrk="1" hangingPunct="1"/>
                <a:r>
                  <a:rPr lang="en-US" dirty="0"/>
                  <a:t>Volume</a:t>
                </a:r>
                <a:r>
                  <a:rPr lang="en-US" baseline="0" dirty="0"/>
                  <a:t> = </a:t>
                </a:r>
                <a:r>
                  <a:rPr lang="en-US" baseline="0" dirty="0" err="1"/>
                  <a:t>Bh</a:t>
                </a:r>
                <a:endParaRPr lang="en-US" baseline="0"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𝑉</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25</m:t>
                          </m:r>
                          <m:rad>
                            <m:radPr>
                              <m:degHide m:val="on"/>
                              <m:ctrlPr>
                                <a:rPr lang="en-US" b="0" i="1" smtClean="0">
                                  <a:latin typeface="Cambria Math" panose="02040503050406030204" pitchFamily="18" charset="0"/>
                                </a:rPr>
                              </m:ctrlPr>
                            </m:radPr>
                            <m:deg/>
                            <m:e>
                              <m:r>
                                <a:rPr lang="en-US" b="0" i="1" smtClean="0">
                                  <a:latin typeface="Cambria Math"/>
                                </a:rPr>
                                <m:t>3</m:t>
                              </m:r>
                            </m:e>
                          </m:rad>
                          <m:r>
                            <a:rPr lang="en-US" b="0" i="1" smtClean="0">
                              <a:latin typeface="Cambria Math"/>
                            </a:rPr>
                            <m:t>−9</m:t>
                          </m:r>
                        </m:e>
                      </m:d>
                      <m:d>
                        <m:dPr>
                          <m:ctrlPr>
                            <a:rPr lang="en-US" b="0" i="1" smtClean="0">
                              <a:latin typeface="Cambria Math" panose="02040503050406030204" pitchFamily="18" charset="0"/>
                            </a:rPr>
                          </m:ctrlPr>
                        </m:dPr>
                        <m:e>
                          <m:r>
                            <a:rPr lang="en-US" b="0" i="1" smtClean="0">
                              <a:latin typeface="Cambria Math"/>
                            </a:rPr>
                            <m:t>6</m:t>
                          </m:r>
                        </m:e>
                      </m:d>
                      <m:r>
                        <a:rPr lang="en-US" b="0" i="1" smtClean="0">
                          <a:latin typeface="Cambria Math"/>
                        </a:rPr>
                        <m:t>=150</m:t>
                      </m:r>
                      <m:rad>
                        <m:radPr>
                          <m:degHide m:val="on"/>
                          <m:ctrlPr>
                            <a:rPr lang="en-US" b="0" i="1" smtClean="0">
                              <a:latin typeface="Cambria Math" panose="02040503050406030204" pitchFamily="18" charset="0"/>
                            </a:rPr>
                          </m:ctrlPr>
                        </m:radPr>
                        <m:deg/>
                        <m:e>
                          <m:r>
                            <a:rPr lang="en-US" b="0" i="1" smtClean="0">
                              <a:latin typeface="Cambria Math"/>
                            </a:rPr>
                            <m:t>𝑠</m:t>
                          </m:r>
                        </m:e>
                      </m:rad>
                      <m:r>
                        <a:rPr lang="en-US" b="0" i="1" smtClean="0">
                          <a:latin typeface="Cambria Math"/>
                        </a:rPr>
                        <m:t>−54≈205.8</m:t>
                      </m:r>
                    </m:oMath>
                  </m:oMathPara>
                </a14:m>
                <a:endParaRPr lang="en-US" dirty="0"/>
              </a:p>
            </p:txBody>
          </p:sp>
        </mc:Choice>
        <mc:Fallback xmlns="">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Base</a:t>
                </a:r>
                <a:r>
                  <a:rPr lang="en-US" baseline="0" dirty="0" smtClean="0"/>
                  <a:t> Area (front)</a:t>
                </a:r>
              </a:p>
              <a:p>
                <a:pPr eaLnBrk="1" hangingPunct="1"/>
                <a:r>
                  <a:rPr lang="en-US" baseline="0" dirty="0" smtClean="0"/>
                  <a:t>Find height of triangle</a:t>
                </a:r>
              </a:p>
              <a:p>
                <a:pPr eaLnBrk="1" hangingPunct="1"/>
                <a:r>
                  <a:rPr lang="en-US" b="0" i="0" smtClean="0">
                    <a:latin typeface="Cambria Math"/>
                  </a:rPr>
                  <a:t>5^2+𝑥^2=〖10〗^2</a:t>
                </a:r>
                <a:endParaRPr lang="en-US" b="0" dirty="0" smtClean="0"/>
              </a:p>
              <a:p>
                <a:pPr eaLnBrk="1" hangingPunct="1"/>
                <a:r>
                  <a:rPr lang="en-US" b="0" i="0" smtClean="0">
                    <a:latin typeface="Cambria Math"/>
                  </a:rPr>
                  <a:t>25+𝑥^2=100</a:t>
                </a:r>
                <a:endParaRPr lang="en-US" b="0" dirty="0" smtClean="0"/>
              </a:p>
              <a:p>
                <a:pPr eaLnBrk="1" hangingPunct="1"/>
                <a:r>
                  <a:rPr lang="en-US" b="0" i="0" smtClean="0">
                    <a:latin typeface="Cambria Math"/>
                  </a:rPr>
                  <a:t>𝑥^2=75</a:t>
                </a:r>
                <a:endParaRPr lang="en-US" b="0" dirty="0" smtClean="0"/>
              </a:p>
              <a:p>
                <a:pPr eaLnBrk="1" hangingPunct="1"/>
                <a:r>
                  <a:rPr lang="en-US" b="0" i="0" smtClean="0">
                    <a:latin typeface="Cambria Math"/>
                  </a:rPr>
                  <a:t>𝑥=5√3</a:t>
                </a:r>
                <a:endParaRPr lang="en-US" dirty="0" smtClean="0"/>
              </a:p>
              <a:p>
                <a:pPr eaLnBrk="1" hangingPunct="1"/>
                <a:r>
                  <a:rPr lang="en-US" dirty="0" smtClean="0"/>
                  <a:t>Area=triangle</a:t>
                </a:r>
                <a:r>
                  <a:rPr lang="en-US" baseline="0" dirty="0" smtClean="0"/>
                  <a:t> - square</a:t>
                </a:r>
                <a:endParaRPr lang="en-US" dirty="0" smtClean="0"/>
              </a:p>
              <a:p>
                <a:pPr eaLnBrk="1" hangingPunct="1"/>
                <a:r>
                  <a:rPr lang="en-US" b="0" i="0" smtClean="0">
                    <a:latin typeface="Cambria Math"/>
                  </a:rPr>
                  <a:t>𝐵=1/2 (10)(5√3)−3^2</a:t>
                </a:r>
                <a:endParaRPr lang="en-US" b="0" dirty="0" smtClean="0"/>
              </a:p>
              <a:p>
                <a:pPr eaLnBrk="1" hangingPunct="1"/>
                <a:r>
                  <a:rPr lang="en-US" b="0" i="0" smtClean="0">
                    <a:latin typeface="Cambria Math"/>
                  </a:rPr>
                  <a:t>𝐵=25√3−9≈34.301</a:t>
                </a:r>
                <a:endParaRPr lang="en-US" b="0" dirty="0" smtClean="0"/>
              </a:p>
              <a:p>
                <a:pPr eaLnBrk="1" hangingPunct="1"/>
                <a:r>
                  <a:rPr lang="en-US" dirty="0" smtClean="0"/>
                  <a:t>Volume</a:t>
                </a:r>
                <a:r>
                  <a:rPr lang="en-US" baseline="0" dirty="0" smtClean="0"/>
                  <a:t> = </a:t>
                </a:r>
                <a:r>
                  <a:rPr lang="en-US" baseline="0" dirty="0" err="1" smtClean="0"/>
                  <a:t>Bh</a:t>
                </a:r>
                <a:endParaRPr lang="en-US" baseline="0" dirty="0" smtClean="0"/>
              </a:p>
              <a:p>
                <a:pPr eaLnBrk="1" hangingPunct="1"/>
                <a:r>
                  <a:rPr lang="en-US" b="0" i="0" smtClean="0">
                    <a:latin typeface="Cambria Math"/>
                  </a:rPr>
                  <a:t>𝑉=(25√3−9)(6)=150√𝑠−54≈205.8</a:t>
                </a:r>
                <a:endParaRPr lang="en-US" dirty="0" smtClean="0"/>
              </a:p>
            </p:txBody>
          </p:sp>
        </mc:Fallback>
      </mc:AlternateContent>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42522F19-6F24-41C9-B310-A4FBB3A22485}" type="slidenum">
              <a:rPr lang="en-US" smtClean="0">
                <a:latin typeface="Arial" charset="0"/>
              </a:rPr>
              <a:pPr/>
              <a:t>36</a:t>
            </a:fld>
            <a:endParaRPr lang="en-US">
              <a:latin typeface="Arial" charset="0"/>
            </a:endParaRPr>
          </a:p>
        </p:txBody>
      </p:sp>
      <p:sp>
        <p:nvSpPr>
          <p:cNvPr id="55299" name="Rectangle 2"/>
          <p:cNvSpPr>
            <a:spLocks noGrp="1" noRot="1" noChangeAspect="1" noChangeArrowheads="1" noTextEdit="1"/>
          </p:cNvSpPr>
          <p:nvPr>
            <p:ph type="sldImg"/>
          </p:nvPr>
        </p:nvSpPr>
        <p:spPr>
          <a:xfrm>
            <a:off x="330200" y="696913"/>
            <a:ext cx="6197600" cy="3486150"/>
          </a:xfrm>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Find volume of washers without holes:  V = π ½</a:t>
            </a:r>
            <a:r>
              <a:rPr lang="en-US" baseline="30000" dirty="0"/>
              <a:t>2</a:t>
            </a:r>
            <a:r>
              <a:rPr lang="en-US" dirty="0"/>
              <a:t> 9 = 7.06858</a:t>
            </a:r>
          </a:p>
          <a:p>
            <a:pPr eaLnBrk="1" hangingPunct="1"/>
            <a:r>
              <a:rPr lang="en-US" dirty="0"/>
              <a:t>Find volume of hole: V = π(3/8)</a:t>
            </a:r>
            <a:r>
              <a:rPr lang="en-US" baseline="30000" dirty="0"/>
              <a:t>2</a:t>
            </a:r>
            <a:r>
              <a:rPr lang="en-US" dirty="0"/>
              <a:t> 9 = 3.97608</a:t>
            </a:r>
          </a:p>
          <a:p>
            <a:pPr eaLnBrk="1" hangingPunct="1"/>
            <a:r>
              <a:rPr lang="en-US" dirty="0"/>
              <a:t>Find volume of washers with holes: 7.06858 – 3.97608 = 3.09251</a:t>
            </a:r>
          </a:p>
          <a:p>
            <a:pPr eaLnBrk="1" hangingPunct="1"/>
            <a:r>
              <a:rPr lang="en-US" dirty="0"/>
              <a:t>Find volume of one washer: 3.09251/150 = 0.02 in</a:t>
            </a:r>
            <a:r>
              <a:rPr lang="en-US" baseline="30000" dirty="0"/>
              <a:t>3</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33B4A959-4C0F-4DD3-97F0-48940893C491}" type="slidenum">
              <a:rPr lang="en-US" smtClean="0">
                <a:latin typeface="Arial" charset="0"/>
              </a:rPr>
              <a:pPr/>
              <a:t>37</a:t>
            </a:fld>
            <a:endParaRPr lang="en-US">
              <a:latin typeface="Arial" charset="0"/>
            </a:endParaRPr>
          </a:p>
        </p:txBody>
      </p:sp>
      <p:sp>
        <p:nvSpPr>
          <p:cNvPr id="58371" name="Rectangle 2"/>
          <p:cNvSpPr>
            <a:spLocks noGrp="1" noRot="1" noChangeAspect="1" noChangeArrowheads="1" noTextEdit="1"/>
          </p:cNvSpPr>
          <p:nvPr>
            <p:ph type="sldImg"/>
          </p:nvPr>
        </p:nvSpPr>
        <p:spPr>
          <a:xfrm>
            <a:off x="330200" y="696913"/>
            <a:ext cx="6197600" cy="3486150"/>
          </a:xfrm>
          <a:ln/>
        </p:spPr>
      </p:sp>
      <mc:AlternateContent xmlns:mc="http://schemas.openxmlformats.org/markup-compatibility/2006" xmlns:a14="http://schemas.microsoft.com/office/drawing/2010/main">
        <mc:Choice Requires="a14">
          <p:sp>
            <p:nvSpPr>
              <p:cNvPr id="58372"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r>
                        <a:rPr lang="en-US" b="0" i="1" dirty="0" smtClean="0">
                          <a:latin typeface="Cambria Math"/>
                        </a:rPr>
                        <m:t>𝐵</m:t>
                      </m:r>
                      <m:r>
                        <a:rPr lang="en-US" b="0" i="1" dirty="0" smtClean="0">
                          <a:latin typeface="Cambria Math"/>
                        </a:rPr>
                        <m:t>=</m:t>
                      </m:r>
                      <m:f>
                        <m:fPr>
                          <m:ctrlPr>
                            <a:rPr lang="en-US" b="0"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2</m:t>
                          </m:r>
                        </m:den>
                      </m:f>
                      <m:d>
                        <m:dPr>
                          <m:ctrlPr>
                            <a:rPr lang="en-US" b="0" i="1" dirty="0" smtClean="0">
                              <a:latin typeface="Cambria Math" panose="02040503050406030204" pitchFamily="18" charset="0"/>
                            </a:rPr>
                          </m:ctrlPr>
                        </m:dPr>
                        <m:e>
                          <m:r>
                            <a:rPr lang="en-US" b="0" i="1" dirty="0" smtClean="0">
                              <a:latin typeface="Cambria Math"/>
                            </a:rPr>
                            <m:t>9</m:t>
                          </m:r>
                        </m:e>
                      </m:d>
                      <m:d>
                        <m:dPr>
                          <m:ctrlPr>
                            <a:rPr lang="en-US" b="0" i="1" dirty="0" smtClean="0">
                              <a:latin typeface="Cambria Math" panose="02040503050406030204" pitchFamily="18" charset="0"/>
                            </a:rPr>
                          </m:ctrlPr>
                        </m:dPr>
                        <m:e>
                          <m:r>
                            <a:rPr lang="en-US" b="0" i="1" dirty="0" smtClean="0">
                              <a:latin typeface="Cambria Math"/>
                            </a:rPr>
                            <m:t>5</m:t>
                          </m:r>
                        </m:e>
                      </m:d>
                      <m:r>
                        <a:rPr lang="en-US" b="0" i="1" dirty="0" smtClean="0">
                          <a:latin typeface="Cambria Math"/>
                        </a:rPr>
                        <m:t>=22.5 </m:t>
                      </m:r>
                      <m:sSup>
                        <m:sSupPr>
                          <m:ctrlPr>
                            <a:rPr lang="en-US" b="0" i="1" dirty="0" smtClean="0">
                              <a:latin typeface="Cambria Math" panose="02040503050406030204" pitchFamily="18" charset="0"/>
                            </a:rPr>
                          </m:ctrlPr>
                        </m:sSupPr>
                        <m:e>
                          <m:r>
                            <a:rPr lang="en-US" b="0" i="1" dirty="0" smtClean="0">
                              <a:latin typeface="Cambria Math"/>
                            </a:rPr>
                            <m:t>𝑚</m:t>
                          </m:r>
                        </m:e>
                        <m:sup>
                          <m:r>
                            <a:rPr lang="en-US" b="0" i="1" dirty="0" smtClean="0">
                              <a:latin typeface="Cambria Math"/>
                            </a:rPr>
                            <m:t>2</m:t>
                          </m:r>
                        </m:sup>
                      </m:sSup>
                    </m:oMath>
                  </m:oMathPara>
                </a14:m>
                <a:endParaRPr lang="en-US" b="0"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𝑉</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22.5 </m:t>
                          </m:r>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2</m:t>
                              </m:r>
                            </m:sup>
                          </m:sSup>
                        </m:e>
                      </m:d>
                      <m:d>
                        <m:dPr>
                          <m:ctrlPr>
                            <a:rPr lang="en-US" b="0" i="1" smtClean="0">
                              <a:latin typeface="Cambria Math" panose="02040503050406030204" pitchFamily="18" charset="0"/>
                            </a:rPr>
                          </m:ctrlPr>
                        </m:dPr>
                        <m:e>
                          <m:r>
                            <a:rPr lang="en-US" b="0" i="1" smtClean="0">
                              <a:latin typeface="Cambria Math"/>
                            </a:rPr>
                            <m:t>8 </m:t>
                          </m:r>
                          <m:r>
                            <a:rPr lang="en-US" b="0" i="1" smtClean="0">
                              <a:latin typeface="Cambria Math"/>
                            </a:rPr>
                            <m:t>𝑚</m:t>
                          </m:r>
                        </m:e>
                      </m:d>
                      <m:r>
                        <a:rPr lang="en-US" b="0" i="1" smtClean="0">
                          <a:latin typeface="Cambria Math"/>
                        </a:rPr>
                        <m:t>=180 </m:t>
                      </m:r>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3</m:t>
                          </m:r>
                        </m:sup>
                      </m:sSup>
                    </m:oMath>
                  </m:oMathPara>
                </a14:m>
                <a:endParaRPr lang="en-US" dirty="0"/>
              </a:p>
            </p:txBody>
          </p:sp>
        </mc:Choice>
        <mc:Fallback xmlns="">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0" i="0" dirty="0" smtClean="0">
                    <a:latin typeface="Cambria Math"/>
                  </a:rPr>
                  <a:t>𝐵=1/2 (9)(5)=22.5 𝑚^2</a:t>
                </a:r>
                <a:endParaRPr lang="en-US" b="0" dirty="0" smtClean="0"/>
              </a:p>
              <a:p>
                <a:pPr eaLnBrk="1" hangingPunct="1"/>
                <a:r>
                  <a:rPr lang="en-US" b="0" i="0" smtClean="0">
                    <a:latin typeface="Cambria Math"/>
                  </a:rPr>
                  <a:t>𝑉=(22.5 𝑚^2 )(8 𝑚)=180 𝑚^3</a:t>
                </a:r>
                <a:endParaRPr lang="en-US" dirty="0" smtClean="0"/>
              </a:p>
            </p:txBody>
          </p:sp>
        </mc:Fallback>
      </mc:AlternateContent>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38</a:t>
            </a:fld>
            <a:endParaRPr lang="en-US"/>
          </a:p>
        </p:txBody>
      </p:sp>
    </p:spTree>
    <p:extLst>
      <p:ext uri="{BB962C8B-B14F-4D97-AF65-F5344CB8AC3E}">
        <p14:creationId xmlns:p14="http://schemas.microsoft.com/office/powerpoint/2010/main" val="21007571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39</a:t>
            </a:fld>
            <a:endParaRPr lang="en-US"/>
          </a:p>
        </p:txBody>
      </p:sp>
    </p:spTree>
    <p:extLst>
      <p:ext uri="{BB962C8B-B14F-4D97-AF65-F5344CB8AC3E}">
        <p14:creationId xmlns:p14="http://schemas.microsoft.com/office/powerpoint/2010/main" val="15978264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40</a:t>
            </a:fld>
            <a:endParaRPr lang="en-US"/>
          </a:p>
        </p:txBody>
      </p:sp>
    </p:spTree>
    <p:extLst>
      <p:ext uri="{BB962C8B-B14F-4D97-AF65-F5344CB8AC3E}">
        <p14:creationId xmlns:p14="http://schemas.microsoft.com/office/powerpoint/2010/main" val="3438783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5</a:t>
            </a:fld>
            <a:endParaRPr lang="en-US"/>
          </a:p>
        </p:txBody>
      </p:sp>
    </p:spTree>
    <p:extLst>
      <p:ext uri="{BB962C8B-B14F-4D97-AF65-F5344CB8AC3E}">
        <p14:creationId xmlns:p14="http://schemas.microsoft.com/office/powerpoint/2010/main" val="8164707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𝐵</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𝑃𝑎</m:t>
                      </m:r>
                    </m:oMath>
                  </m:oMathPara>
                </a14:m>
                <a:endParaRPr lang="en-US" b="0" dirty="0"/>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𝑐𝑒𝑛𝑡𝑟𝑎𝑙</m:t>
                      </m:r>
                      <m:r>
                        <a:rPr lang="en-US" b="0" i="1" smtClean="0">
                          <a:latin typeface="Cambria Math"/>
                        </a:rPr>
                        <m:t> </m:t>
                      </m:r>
                      <m:r>
                        <a:rPr lang="en-US" b="0" i="1" smtClean="0">
                          <a:latin typeface="Cambria Math"/>
                        </a:rPr>
                        <m:t>𝑎𝑛𝑔𝑙𝑒</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360</m:t>
                              </m:r>
                            </m:num>
                            <m:den>
                              <m:r>
                                <a:rPr lang="en-US" b="0" i="1" smtClean="0">
                                  <a:latin typeface="Cambria Math"/>
                                </a:rPr>
                                <m:t>6</m:t>
                              </m:r>
                            </m:den>
                          </m:f>
                        </m:e>
                      </m:d>
                      <m:r>
                        <a:rPr lang="en-US" b="0" i="1" smtClean="0">
                          <a:latin typeface="Cambria Math"/>
                        </a:rPr>
                        <m:t>=30</m:t>
                      </m:r>
                    </m:oMath>
                  </m:oMathPara>
                </a14:m>
                <a:endParaRPr lang="en-US" b="0" dirty="0"/>
              </a:p>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a:rPr>
                            <m:t>tan</m:t>
                          </m:r>
                        </m:fName>
                        <m:e>
                          <m:r>
                            <a:rPr lang="en-US" b="0" i="1" smtClean="0">
                              <a:latin typeface="Cambria Math"/>
                            </a:rPr>
                            <m:t>30</m:t>
                          </m:r>
                        </m:e>
                      </m:func>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num>
                        <m:den>
                          <m:r>
                            <a:rPr lang="en-US" b="0" i="1" smtClean="0">
                              <a:latin typeface="Cambria Math"/>
                            </a:rPr>
                            <m:t>𝑎</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𝑎</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num>
                        <m:den>
                          <m:func>
                            <m:funcPr>
                              <m:ctrlPr>
                                <a:rPr lang="en-US" b="0" i="1" smtClean="0">
                                  <a:latin typeface="Cambria Math" panose="02040503050406030204" pitchFamily="18" charset="0"/>
                                </a:rPr>
                              </m:ctrlPr>
                            </m:funcPr>
                            <m:fName>
                              <m:r>
                                <m:rPr>
                                  <m:sty m:val="p"/>
                                </m:rPr>
                                <a:rPr lang="en-US" b="0" i="0" smtClean="0">
                                  <a:latin typeface="Cambria Math"/>
                                </a:rPr>
                                <m:t>tan</m:t>
                              </m:r>
                            </m:fName>
                            <m:e>
                              <m:r>
                                <a:rPr lang="en-US" b="0" i="1" smtClean="0">
                                  <a:latin typeface="Cambria Math"/>
                                </a:rPr>
                                <m:t>30</m:t>
                              </m:r>
                            </m:e>
                          </m:func>
                        </m:den>
                      </m:f>
                      <m:r>
                        <a:rPr lang="en-US" b="0" i="1" smtClean="0">
                          <a:latin typeface="Cambria Math"/>
                        </a:rPr>
                        <m:t>=3.464</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𝐵</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4⋅6</m:t>
                          </m:r>
                        </m:e>
                      </m:d>
                      <m:d>
                        <m:dPr>
                          <m:ctrlPr>
                            <a:rPr lang="en-US" b="0" i="1" smtClean="0">
                              <a:latin typeface="Cambria Math" panose="02040503050406030204" pitchFamily="18" charset="0"/>
                            </a:rPr>
                          </m:ctrlPr>
                        </m:dPr>
                        <m:e>
                          <m:r>
                            <a:rPr lang="en-US" b="0" i="1" smtClean="0">
                              <a:latin typeface="Cambria Math"/>
                            </a:rPr>
                            <m:t>3.464</m:t>
                          </m:r>
                        </m:e>
                      </m:d>
                      <m:r>
                        <a:rPr lang="en-US" b="0" i="1" smtClean="0">
                          <a:latin typeface="Cambria Math"/>
                        </a:rPr>
                        <m:t>=41.569</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𝑉</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3</m:t>
                          </m:r>
                        </m:den>
                      </m:f>
                      <m:d>
                        <m:dPr>
                          <m:ctrlPr>
                            <a:rPr lang="en-US" b="0" i="1" smtClean="0">
                              <a:latin typeface="Cambria Math" panose="02040503050406030204" pitchFamily="18" charset="0"/>
                            </a:rPr>
                          </m:ctrlPr>
                        </m:dPr>
                        <m:e>
                          <m:r>
                            <a:rPr lang="en-US" b="0" i="1" smtClean="0">
                              <a:latin typeface="Cambria Math"/>
                            </a:rPr>
                            <m:t>41.569</m:t>
                          </m:r>
                        </m:e>
                      </m:d>
                      <m:d>
                        <m:dPr>
                          <m:ctrlPr>
                            <a:rPr lang="en-US" b="0" i="1" smtClean="0">
                              <a:latin typeface="Cambria Math" panose="02040503050406030204" pitchFamily="18" charset="0"/>
                            </a:rPr>
                          </m:ctrlPr>
                        </m:dPr>
                        <m:e>
                          <m:r>
                            <a:rPr lang="en-US" b="0" i="1" smtClean="0">
                              <a:latin typeface="Cambria Math"/>
                            </a:rPr>
                            <m:t>11</m:t>
                          </m:r>
                        </m:e>
                      </m:d>
                      <m:r>
                        <a:rPr lang="en-US" b="0" i="1" smtClean="0">
                          <a:latin typeface="Cambria Math"/>
                        </a:rPr>
                        <m:t>=152.42</m:t>
                      </m:r>
                    </m:oMath>
                  </m:oMathPara>
                </a14:m>
                <a:endParaRPr lang="en-US" b="0" dirty="0"/>
              </a:p>
            </p:txBody>
          </p:sp>
        </mc:Choice>
        <mc:Fallback xmlns="">
          <p:sp>
            <p:nvSpPr>
              <p:cNvPr id="3" name="Notes Placeholder 2"/>
              <p:cNvSpPr>
                <a:spLocks noGrp="1"/>
              </p:cNvSpPr>
              <p:nvPr>
                <p:ph type="body" idx="1"/>
              </p:nvPr>
            </p:nvSpPr>
            <p:spPr/>
            <p:txBody>
              <a:bodyPr/>
              <a:lstStyle/>
              <a:p>
                <a:r>
                  <a:rPr lang="en-US" b="0" i="0" smtClean="0">
                    <a:latin typeface="Cambria Math"/>
                  </a:rPr>
                  <a:t>𝐵=1/2 𝑃𝑎</a:t>
                </a:r>
                <a:endParaRPr lang="en-US" b="0" dirty="0" smtClean="0"/>
              </a:p>
              <a:p>
                <a:r>
                  <a:rPr lang="en-US" b="0" i="0" smtClean="0">
                    <a:latin typeface="Cambria Math"/>
                  </a:rPr>
                  <a:t>1/2 𝑐𝑒𝑛𝑡𝑟𝑎𝑙 𝑎𝑛𝑔𝑙𝑒=1/2 (360/6)=30</a:t>
                </a:r>
                <a:endParaRPr lang="en-US" b="0" dirty="0" smtClean="0"/>
              </a:p>
              <a:p>
                <a:r>
                  <a:rPr lang="en-US" b="0" i="0" smtClean="0">
                    <a:latin typeface="Cambria Math"/>
                  </a:rPr>
                  <a:t>tan⁡30=2/𝑎</a:t>
                </a:r>
                <a:endParaRPr lang="en-US" b="0" dirty="0" smtClean="0"/>
              </a:p>
              <a:p>
                <a:r>
                  <a:rPr lang="en-US" b="0" i="0" smtClean="0">
                    <a:latin typeface="Cambria Math"/>
                  </a:rPr>
                  <a:t>𝑎=2/tan⁡30 =3.464</a:t>
                </a:r>
                <a:endParaRPr lang="en-US" b="0" dirty="0" smtClean="0"/>
              </a:p>
              <a:p>
                <a:r>
                  <a:rPr lang="en-US" b="0" i="0" smtClean="0">
                    <a:latin typeface="Cambria Math"/>
                  </a:rPr>
                  <a:t>𝐵=1/2 (4⋅6)(3.464)=41.569</a:t>
                </a:r>
                <a:endParaRPr lang="en-US" b="0" dirty="0" smtClean="0"/>
              </a:p>
              <a:p>
                <a:r>
                  <a:rPr lang="en-US" b="0" i="0" smtClean="0">
                    <a:latin typeface="Cambria Math"/>
                  </a:rPr>
                  <a:t>𝑉=1/3 (41.569)(11)=152.42</a:t>
                </a:r>
                <a:endParaRPr lang="en-US" b="0" dirty="0" smtClean="0"/>
              </a:p>
              <a:p>
                <a:endParaRPr lang="en-US" dirty="0" smtClean="0"/>
              </a:p>
              <a:p>
                <a:r>
                  <a:rPr lang="en-US" b="0" i="0" smtClean="0">
                    <a:latin typeface="Cambria Math"/>
                  </a:rPr>
                  <a:t>tan⁡40=𝑟/5.8</a:t>
                </a:r>
                <a:endParaRPr lang="en-US" b="0" dirty="0" smtClean="0"/>
              </a:p>
              <a:p>
                <a:r>
                  <a:rPr lang="en-US" b="0" i="0" smtClean="0">
                    <a:latin typeface="Cambria Math"/>
                  </a:rPr>
                  <a:t>𝑟=5.8⋅tan⁡40=4.8668</a:t>
                </a:r>
                <a:endParaRPr lang="en-US" b="0" dirty="0" smtClean="0"/>
              </a:p>
              <a:p>
                <a:r>
                  <a:rPr lang="en-US" b="0" i="0" smtClean="0">
                    <a:latin typeface="Cambria Math"/>
                  </a:rPr>
                  <a:t>𝑉=1/3 𝜋〖4.8668〗^2⋅5.8=143.86</a:t>
                </a:r>
                <a:endParaRPr lang="en-US" dirty="0"/>
              </a:p>
            </p:txBody>
          </p:sp>
        </mc:Fallback>
      </mc:AlternateContent>
      <p:sp>
        <p:nvSpPr>
          <p:cNvPr id="4" name="Slide Number Placeholder 3"/>
          <p:cNvSpPr>
            <a:spLocks noGrp="1"/>
          </p:cNvSpPr>
          <p:nvPr>
            <p:ph type="sldNum" sz="quarter" idx="10"/>
          </p:nvPr>
        </p:nvSpPr>
        <p:spPr/>
        <p:txBody>
          <a:bodyPr/>
          <a:lstStyle/>
          <a:p>
            <a:fld id="{530A5DD6-6495-4D40-A1D4-AE2DB3B95246}" type="slidenum">
              <a:rPr lang="en-US" smtClean="0"/>
              <a:t>41</a:t>
            </a:fld>
            <a:endParaRPr lang="en-US"/>
          </a:p>
        </p:txBody>
      </p:sp>
    </p:spTree>
    <p:extLst>
      <p:ext uri="{BB962C8B-B14F-4D97-AF65-F5344CB8AC3E}">
        <p14:creationId xmlns:p14="http://schemas.microsoft.com/office/powerpoint/2010/main" val="26858788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a:rPr>
                            <m:t>tan</m:t>
                          </m:r>
                        </m:fName>
                        <m:e>
                          <m:r>
                            <a:rPr lang="en-US" b="0" i="1" smtClean="0">
                              <a:latin typeface="Cambria Math"/>
                            </a:rPr>
                            <m:t>40</m:t>
                          </m:r>
                        </m:e>
                      </m:func>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𝑟</m:t>
                          </m:r>
                        </m:num>
                        <m:den>
                          <m:r>
                            <a:rPr lang="en-US" b="0" i="1" smtClean="0">
                              <a:latin typeface="Cambria Math"/>
                            </a:rPr>
                            <m:t>5.8</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=5.8⋅</m:t>
                      </m:r>
                      <m:func>
                        <m:funcPr>
                          <m:ctrlPr>
                            <a:rPr lang="en-US" b="0" i="1" smtClean="0">
                              <a:latin typeface="Cambria Math" panose="02040503050406030204" pitchFamily="18" charset="0"/>
                            </a:rPr>
                          </m:ctrlPr>
                        </m:funcPr>
                        <m:fName>
                          <m:r>
                            <m:rPr>
                              <m:sty m:val="p"/>
                            </m:rPr>
                            <a:rPr lang="en-US" b="0" i="0" smtClean="0">
                              <a:latin typeface="Cambria Math"/>
                            </a:rPr>
                            <m:t>tan</m:t>
                          </m:r>
                        </m:fName>
                        <m:e>
                          <m:r>
                            <a:rPr lang="en-US" b="0" i="1" smtClean="0">
                              <a:latin typeface="Cambria Math"/>
                            </a:rPr>
                            <m:t>40</m:t>
                          </m:r>
                        </m:e>
                      </m:func>
                      <m:r>
                        <a:rPr lang="en-US" b="0" i="1" smtClean="0">
                          <a:latin typeface="Cambria Math"/>
                        </a:rPr>
                        <m:t>=4.8668</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𝑉</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3</m:t>
                          </m:r>
                        </m:den>
                      </m:f>
                      <m:r>
                        <a:rPr lang="en-US" b="0" i="1" smtClean="0">
                          <a:latin typeface="Cambria Math"/>
                        </a:rPr>
                        <m:t>𝜋</m:t>
                      </m:r>
                      <m:sSup>
                        <m:sSupPr>
                          <m:ctrlPr>
                            <a:rPr lang="en-US" b="0" i="1" smtClean="0">
                              <a:latin typeface="Cambria Math" panose="02040503050406030204" pitchFamily="18" charset="0"/>
                            </a:rPr>
                          </m:ctrlPr>
                        </m:sSupPr>
                        <m:e>
                          <m:r>
                            <a:rPr lang="en-US" b="0" i="1" smtClean="0">
                              <a:latin typeface="Cambria Math"/>
                            </a:rPr>
                            <m:t>4.8668</m:t>
                          </m:r>
                        </m:e>
                        <m:sup>
                          <m:r>
                            <a:rPr lang="en-US" b="0" i="1" smtClean="0">
                              <a:latin typeface="Cambria Math"/>
                            </a:rPr>
                            <m:t>2</m:t>
                          </m:r>
                        </m:sup>
                      </m:sSup>
                      <m:r>
                        <a:rPr lang="en-US" b="0" i="1" smtClean="0">
                          <a:latin typeface="Cambria Math"/>
                        </a:rPr>
                        <m:t>⋅5.8=143.86</m:t>
                      </m:r>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𝐵=1/2 𝑃𝑎</a:t>
                </a:r>
                <a:endParaRPr lang="en-US" b="0" dirty="0" smtClean="0"/>
              </a:p>
              <a:p>
                <a:r>
                  <a:rPr lang="en-US" b="0" i="0" smtClean="0">
                    <a:latin typeface="Cambria Math"/>
                  </a:rPr>
                  <a:t>1/2 𝑐𝑒𝑛𝑡𝑟𝑎𝑙 𝑎𝑛𝑔𝑙𝑒=1/2 (360/6)=30</a:t>
                </a:r>
                <a:endParaRPr lang="en-US" b="0" dirty="0" smtClean="0"/>
              </a:p>
              <a:p>
                <a:r>
                  <a:rPr lang="en-US" b="0" i="0" smtClean="0">
                    <a:latin typeface="Cambria Math"/>
                  </a:rPr>
                  <a:t>tan⁡30=2/𝑎</a:t>
                </a:r>
                <a:endParaRPr lang="en-US" b="0" dirty="0" smtClean="0"/>
              </a:p>
              <a:p>
                <a:r>
                  <a:rPr lang="en-US" b="0" i="0" smtClean="0">
                    <a:latin typeface="Cambria Math"/>
                  </a:rPr>
                  <a:t>𝑎=2/tan⁡30 =3.464</a:t>
                </a:r>
                <a:endParaRPr lang="en-US" b="0" dirty="0" smtClean="0"/>
              </a:p>
              <a:p>
                <a:r>
                  <a:rPr lang="en-US" b="0" i="0" smtClean="0">
                    <a:latin typeface="Cambria Math"/>
                  </a:rPr>
                  <a:t>𝐵=1/2 (4⋅6)(3.464)=41.569</a:t>
                </a:r>
                <a:endParaRPr lang="en-US" b="0" dirty="0" smtClean="0"/>
              </a:p>
              <a:p>
                <a:r>
                  <a:rPr lang="en-US" b="0" i="0" smtClean="0">
                    <a:latin typeface="Cambria Math"/>
                  </a:rPr>
                  <a:t>𝑉=1/3 (41.569)(11)=152.42</a:t>
                </a:r>
                <a:endParaRPr lang="en-US" b="0" dirty="0" smtClean="0"/>
              </a:p>
              <a:p>
                <a:endParaRPr lang="en-US" dirty="0" smtClean="0"/>
              </a:p>
              <a:p>
                <a:r>
                  <a:rPr lang="en-US" b="0" i="0" smtClean="0">
                    <a:latin typeface="Cambria Math"/>
                  </a:rPr>
                  <a:t>tan⁡40=𝑟/5.8</a:t>
                </a:r>
                <a:endParaRPr lang="en-US" b="0" dirty="0" smtClean="0"/>
              </a:p>
              <a:p>
                <a:r>
                  <a:rPr lang="en-US" b="0" i="0" smtClean="0">
                    <a:latin typeface="Cambria Math"/>
                  </a:rPr>
                  <a:t>𝑟=5.8⋅tan⁡40=4.8668</a:t>
                </a:r>
                <a:endParaRPr lang="en-US" b="0" dirty="0" smtClean="0"/>
              </a:p>
              <a:p>
                <a:r>
                  <a:rPr lang="en-US" b="0" i="0" smtClean="0">
                    <a:latin typeface="Cambria Math"/>
                  </a:rPr>
                  <a:t>𝑉=1/3 𝜋〖4.8668〗^2⋅5.8=143.86</a:t>
                </a:r>
                <a:endParaRPr lang="en-US" dirty="0"/>
              </a:p>
            </p:txBody>
          </p:sp>
        </mc:Fallback>
      </mc:AlternateContent>
      <p:sp>
        <p:nvSpPr>
          <p:cNvPr id="4" name="Slide Number Placeholder 3"/>
          <p:cNvSpPr>
            <a:spLocks noGrp="1"/>
          </p:cNvSpPr>
          <p:nvPr>
            <p:ph type="sldNum" sz="quarter" idx="10"/>
          </p:nvPr>
        </p:nvSpPr>
        <p:spPr/>
        <p:txBody>
          <a:bodyPr/>
          <a:lstStyle/>
          <a:p>
            <a:fld id="{530A5DD6-6495-4D40-A1D4-AE2DB3B95246}" type="slidenum">
              <a:rPr lang="en-US" smtClean="0"/>
              <a:t>42</a:t>
            </a:fld>
            <a:endParaRPr lang="en-US"/>
          </a:p>
        </p:txBody>
      </p:sp>
    </p:spTree>
    <p:extLst>
      <p:ext uri="{BB962C8B-B14F-4D97-AF65-F5344CB8AC3E}">
        <p14:creationId xmlns:p14="http://schemas.microsoft.com/office/powerpoint/2010/main" val="26007406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43</a:t>
            </a:fld>
            <a:endParaRPr lang="en-US"/>
          </a:p>
        </p:txBody>
      </p:sp>
    </p:spTree>
    <p:extLst>
      <p:ext uri="{BB962C8B-B14F-4D97-AF65-F5344CB8AC3E}">
        <p14:creationId xmlns:p14="http://schemas.microsoft.com/office/powerpoint/2010/main" val="13684268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44</a:t>
            </a:fld>
            <a:endParaRPr lang="en-US"/>
          </a:p>
        </p:txBody>
      </p:sp>
    </p:spTree>
    <p:extLst>
      <p:ext uri="{BB962C8B-B14F-4D97-AF65-F5344CB8AC3E}">
        <p14:creationId xmlns:p14="http://schemas.microsoft.com/office/powerpoint/2010/main" val="41082349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45</a:t>
            </a:fld>
            <a:endParaRPr lang="en-US"/>
          </a:p>
        </p:txBody>
      </p:sp>
    </p:spTree>
    <p:extLst>
      <p:ext uri="{BB962C8B-B14F-4D97-AF65-F5344CB8AC3E}">
        <p14:creationId xmlns:p14="http://schemas.microsoft.com/office/powerpoint/2010/main" val="23387328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BC03A482-6A8A-4065-B2EC-2FD63B952086}" type="slidenum">
              <a:rPr lang="en-US" smtClean="0">
                <a:latin typeface="Arial" charset="0"/>
              </a:rPr>
              <a:pPr/>
              <a:t>46</a:t>
            </a:fld>
            <a:endParaRPr lang="en-US">
              <a:latin typeface="Arial" charset="0"/>
            </a:endParaRPr>
          </a:p>
        </p:txBody>
      </p:sp>
      <p:sp>
        <p:nvSpPr>
          <p:cNvPr id="59395" name="Rectangle 2"/>
          <p:cNvSpPr>
            <a:spLocks noGrp="1" noRot="1" noChangeAspect="1" noChangeArrowheads="1" noTextEdit="1"/>
          </p:cNvSpPr>
          <p:nvPr>
            <p:ph type="sldImg"/>
          </p:nvPr>
        </p:nvSpPr>
        <p:spPr>
          <a:xfrm>
            <a:off x="330200" y="696913"/>
            <a:ext cx="6197600" cy="348615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eaLnBrk="1" hangingPunct="1"/>
            <a:r>
              <a:rPr lang="en-US" dirty="0"/>
              <a:t>You can think about cutting a sphere into many small regular square pyramids.</a:t>
            </a:r>
          </a:p>
          <a:p>
            <a:pPr lvl="1" eaLnBrk="1" hangingPunct="1"/>
            <a:r>
              <a:rPr lang="en-US" dirty="0"/>
              <a:t>V = 1/3 </a:t>
            </a:r>
            <a:r>
              <a:rPr lang="en-US" dirty="0" err="1"/>
              <a:t>Bh</a:t>
            </a:r>
            <a:r>
              <a:rPr lang="en-US" dirty="0"/>
              <a:t> </a:t>
            </a:r>
            <a:r>
              <a:rPr lang="en-US" dirty="0">
                <a:sym typeface="Wingdings" pitchFamily="2" charset="2"/>
              </a:rPr>
              <a:t></a:t>
            </a:r>
            <a:r>
              <a:rPr lang="en-US" dirty="0"/>
              <a:t> the area of all the bases is 4πr</a:t>
            </a:r>
            <a:r>
              <a:rPr lang="en-US" baseline="30000" dirty="0"/>
              <a:t>2</a:t>
            </a:r>
            <a:r>
              <a:rPr lang="en-US" dirty="0"/>
              <a:t> and h = r</a:t>
            </a:r>
          </a:p>
          <a:p>
            <a:pPr lvl="1" eaLnBrk="1" hangingPunct="1"/>
            <a:endParaRPr lang="en-US" dirty="0"/>
          </a:p>
          <a:p>
            <a:pPr lvl="1" eaLnBrk="1" hangingPunct="1"/>
            <a:endParaRPr lang="en-US" dirty="0"/>
          </a:p>
          <a:p>
            <a:pPr lvl="1" eaLnBrk="1" hangingPunct="1"/>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lvl="0" eaLnBrk="1" hangingPunct="1"/>
                <a:r>
                  <a:rPr lang="en-US" dirty="0"/>
                  <a:t>Volume of box: </a:t>
                </a:r>
                <a14:m>
                  <m:oMath xmlns:m="http://schemas.openxmlformats.org/officeDocument/2006/math">
                    <m:r>
                      <a:rPr lang="en-US" b="0" i="1" smtClean="0">
                        <a:latin typeface="Cambria Math"/>
                      </a:rPr>
                      <m:t>4.5</m:t>
                    </m:r>
                    <m:d>
                      <m:dPr>
                        <m:ctrlPr>
                          <a:rPr lang="en-US" b="0" i="1" smtClean="0">
                            <a:latin typeface="Cambria Math" panose="02040503050406030204" pitchFamily="18" charset="0"/>
                          </a:rPr>
                        </m:ctrlPr>
                      </m:dPr>
                      <m:e>
                        <m:r>
                          <a:rPr lang="en-US" b="0" i="1" smtClean="0">
                            <a:latin typeface="Cambria Math"/>
                          </a:rPr>
                          <m:t>1.5</m:t>
                        </m:r>
                      </m:e>
                    </m:d>
                    <m:d>
                      <m:dPr>
                        <m:ctrlPr>
                          <a:rPr lang="en-US" b="0" i="1" smtClean="0">
                            <a:latin typeface="Cambria Math" panose="02040503050406030204" pitchFamily="18" charset="0"/>
                          </a:rPr>
                        </m:ctrlPr>
                      </m:dPr>
                      <m:e>
                        <m:r>
                          <a:rPr lang="en-US" b="0" i="1" smtClean="0">
                            <a:latin typeface="Cambria Math"/>
                          </a:rPr>
                          <m:t>1.5</m:t>
                        </m:r>
                      </m:e>
                    </m:d>
                    <m:r>
                      <a:rPr lang="en-US" b="0" i="1" smtClean="0">
                        <a:latin typeface="Cambria Math"/>
                      </a:rPr>
                      <m:t>=10.125</m:t>
                    </m:r>
                  </m:oMath>
                </a14:m>
                <a:endParaRPr lang="en-US" dirty="0"/>
              </a:p>
              <a:p>
                <a:pPr lvl="0" eaLnBrk="1" hangingPunct="1"/>
                <a:r>
                  <a:rPr lang="en-US" dirty="0"/>
                  <a:t>Volume of each ball: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4</m:t>
                        </m:r>
                      </m:num>
                      <m:den>
                        <m:r>
                          <a:rPr lang="en-US" b="0" i="1" smtClean="0">
                            <a:latin typeface="Cambria Math"/>
                          </a:rPr>
                          <m:t>3</m:t>
                        </m:r>
                      </m:den>
                    </m:f>
                    <m:r>
                      <a:rPr lang="en-US" b="0" i="1" smtClean="0">
                        <a:latin typeface="Cambria Math"/>
                      </a:rPr>
                      <m:t>𝜋</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75</m:t>
                        </m:r>
                      </m:e>
                      <m:sup>
                        <m:r>
                          <a:rPr lang="en-US" b="0" i="1" smtClean="0">
                            <a:latin typeface="Cambria Math"/>
                          </a:rPr>
                          <m:t>3</m:t>
                        </m:r>
                      </m:sup>
                    </m:sSup>
                    <m:r>
                      <a:rPr lang="en-US" b="0" i="1" smtClean="0">
                        <a:latin typeface="Cambria Math"/>
                      </a:rPr>
                      <m:t>=1.767</m:t>
                    </m:r>
                  </m:oMath>
                </a14:m>
                <a:endParaRPr lang="en-US" dirty="0"/>
              </a:p>
              <a:p>
                <a:pPr eaLnBrk="1" hangingPunct="1"/>
                <a:r>
                  <a:rPr lang="en-US" dirty="0"/>
                  <a:t>Volume of empty space: </a:t>
                </a:r>
                <a14:m>
                  <m:oMath xmlns:m="http://schemas.openxmlformats.org/officeDocument/2006/math">
                    <m:r>
                      <a:rPr lang="en-US" b="0" i="1" smtClean="0">
                        <a:latin typeface="Cambria Math"/>
                      </a:rPr>
                      <m:t>10.125−3</m:t>
                    </m:r>
                    <m:d>
                      <m:dPr>
                        <m:ctrlPr>
                          <a:rPr lang="en-US" b="0" i="1" smtClean="0">
                            <a:latin typeface="Cambria Math" panose="02040503050406030204" pitchFamily="18" charset="0"/>
                          </a:rPr>
                        </m:ctrlPr>
                      </m:dPr>
                      <m:e>
                        <m:r>
                          <a:rPr lang="en-US" b="0" i="1" smtClean="0">
                            <a:latin typeface="Cambria Math"/>
                          </a:rPr>
                          <m:t>1.767</m:t>
                        </m:r>
                      </m:e>
                    </m:d>
                    <m:r>
                      <a:rPr lang="en-US" b="0" i="1" smtClean="0">
                        <a:latin typeface="Cambria Math"/>
                      </a:rPr>
                      <m:t>=4.824</m:t>
                    </m:r>
                  </m:oMath>
                </a14:m>
                <a:endParaRPr lang="en-US" baseline="30000" dirty="0"/>
              </a:p>
              <a:p>
                <a:endParaRPr lang="en-US" dirty="0"/>
              </a:p>
            </p:txBody>
          </p:sp>
        </mc:Choice>
        <mc:Fallback xmlns="">
          <p:sp>
            <p:nvSpPr>
              <p:cNvPr id="3" name="Notes Placeholder 2"/>
              <p:cNvSpPr>
                <a:spLocks noGrp="1"/>
              </p:cNvSpPr>
              <p:nvPr>
                <p:ph type="body" idx="1"/>
              </p:nvPr>
            </p:nvSpPr>
            <p:spPr/>
            <p:txBody>
              <a:bodyPr/>
              <a:lstStyle/>
              <a:p>
                <a:pPr lvl="0" eaLnBrk="1" hangingPunct="1"/>
                <a:r>
                  <a:rPr lang="en-US" dirty="0" smtClean="0"/>
                  <a:t>Volume of box: </a:t>
                </a:r>
                <a:r>
                  <a:rPr lang="en-US" b="0" i="0" smtClean="0">
                    <a:latin typeface="Cambria Math"/>
                  </a:rPr>
                  <a:t>4.5(1.5)(1.5)=10.125</a:t>
                </a:r>
                <a:endParaRPr lang="en-US" dirty="0" smtClean="0"/>
              </a:p>
              <a:p>
                <a:pPr lvl="0" eaLnBrk="1" hangingPunct="1"/>
                <a:r>
                  <a:rPr lang="en-US" dirty="0" smtClean="0"/>
                  <a:t>Volume of each ball: </a:t>
                </a:r>
                <a:r>
                  <a:rPr lang="en-US" b="0" i="0" smtClean="0">
                    <a:latin typeface="Cambria Math"/>
                  </a:rPr>
                  <a:t>4/3 𝜋.〖75〗^3=1.767</a:t>
                </a:r>
                <a:endParaRPr lang="en-US" dirty="0" smtClean="0"/>
              </a:p>
              <a:p>
                <a:pPr eaLnBrk="1" hangingPunct="1"/>
                <a:r>
                  <a:rPr lang="en-US" dirty="0" smtClean="0"/>
                  <a:t>Volume of empty space: </a:t>
                </a:r>
                <a:r>
                  <a:rPr lang="en-US" b="0" i="0" smtClean="0">
                    <a:latin typeface="Cambria Math"/>
                  </a:rPr>
                  <a:t>10.125−3(1.767)=4.824</a:t>
                </a:r>
                <a:endParaRPr lang="en-US" baseline="30000" dirty="0" smtClean="0"/>
              </a:p>
              <a:p>
                <a:endParaRPr lang="en-US" dirty="0"/>
              </a:p>
            </p:txBody>
          </p:sp>
        </mc:Fallback>
      </mc:AlternateContent>
      <p:sp>
        <p:nvSpPr>
          <p:cNvPr id="4" name="Slide Number Placeholder 3"/>
          <p:cNvSpPr>
            <a:spLocks noGrp="1"/>
          </p:cNvSpPr>
          <p:nvPr>
            <p:ph type="sldNum" sz="quarter" idx="10"/>
          </p:nvPr>
        </p:nvSpPr>
        <p:spPr/>
        <p:txBody>
          <a:bodyPr/>
          <a:lstStyle/>
          <a:p>
            <a:fld id="{530A5DD6-6495-4D40-A1D4-AE2DB3B95246}" type="slidenum">
              <a:rPr lang="en-US" smtClean="0"/>
              <a:t>47</a:t>
            </a:fld>
            <a:endParaRPr lang="en-US"/>
          </a:p>
        </p:txBody>
      </p:sp>
    </p:spTree>
    <p:extLst>
      <p:ext uri="{BB962C8B-B14F-4D97-AF65-F5344CB8AC3E}">
        <p14:creationId xmlns:p14="http://schemas.microsoft.com/office/powerpoint/2010/main" val="22990667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48</a:t>
            </a:fld>
            <a:endParaRPr lang="en-US"/>
          </a:p>
        </p:txBody>
      </p:sp>
    </p:spTree>
    <p:extLst>
      <p:ext uri="{BB962C8B-B14F-4D97-AF65-F5344CB8AC3E}">
        <p14:creationId xmlns:p14="http://schemas.microsoft.com/office/powerpoint/2010/main" val="19459180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49</a:t>
            </a:fld>
            <a:endParaRPr lang="en-US"/>
          </a:p>
        </p:txBody>
      </p:sp>
    </p:spTree>
    <p:extLst>
      <p:ext uri="{BB962C8B-B14F-4D97-AF65-F5344CB8AC3E}">
        <p14:creationId xmlns:p14="http://schemas.microsoft.com/office/powerpoint/2010/main" val="32047100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50</a:t>
            </a:fld>
            <a:endParaRPr lang="en-US"/>
          </a:p>
        </p:txBody>
      </p:sp>
    </p:spTree>
    <p:extLst>
      <p:ext uri="{BB962C8B-B14F-4D97-AF65-F5344CB8AC3E}">
        <p14:creationId xmlns:p14="http://schemas.microsoft.com/office/powerpoint/2010/main" val="3493165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6</a:t>
            </a:fld>
            <a:endParaRPr lang="en-US"/>
          </a:p>
        </p:txBody>
      </p:sp>
    </p:spTree>
    <p:extLst>
      <p:ext uri="{BB962C8B-B14F-4D97-AF65-F5344CB8AC3E}">
        <p14:creationId xmlns:p14="http://schemas.microsoft.com/office/powerpoint/2010/main" val="37229880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51</a:t>
            </a:fld>
            <a:endParaRPr lang="en-US"/>
          </a:p>
        </p:txBody>
      </p:sp>
    </p:spTree>
    <p:extLst>
      <p:ext uri="{BB962C8B-B14F-4D97-AF65-F5344CB8AC3E}">
        <p14:creationId xmlns:p14="http://schemas.microsoft.com/office/powerpoint/2010/main" val="22337130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52</a:t>
            </a:fld>
            <a:endParaRPr lang="en-US"/>
          </a:p>
        </p:txBody>
      </p:sp>
    </p:spTree>
    <p:extLst>
      <p:ext uri="{BB962C8B-B14F-4D97-AF65-F5344CB8AC3E}">
        <p14:creationId xmlns:p14="http://schemas.microsoft.com/office/powerpoint/2010/main" val="15733027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53</a:t>
            </a:fld>
            <a:endParaRPr lang="en-US"/>
          </a:p>
        </p:txBody>
      </p:sp>
    </p:spTree>
    <p:extLst>
      <p:ext uri="{BB962C8B-B14F-4D97-AF65-F5344CB8AC3E}">
        <p14:creationId xmlns:p14="http://schemas.microsoft.com/office/powerpoint/2010/main" val="29374807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Areas: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216</m:t>
                        </m:r>
                      </m:num>
                      <m:den>
                        <m:r>
                          <a:rPr lang="en-US" b="0" i="1" smtClean="0">
                            <a:latin typeface="Cambria Math"/>
                          </a:rPr>
                          <m:t>600</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9</m:t>
                        </m:r>
                      </m:num>
                      <m:den>
                        <m:r>
                          <a:rPr lang="en-US" b="0" i="1" smtClean="0">
                            <a:latin typeface="Cambria Math"/>
                          </a:rPr>
                          <m:t>25</m:t>
                        </m:r>
                      </m:den>
                    </m:f>
                    <m:r>
                      <a:rPr lang="en-US" b="0" i="1" smtClean="0">
                        <a:latin typeface="Cambria Math"/>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rPr>
                              <m:t>𝑐</m:t>
                            </m:r>
                          </m:e>
                          <m:sup>
                            <m:r>
                              <a:rPr lang="en-US" b="0" i="1" smtClean="0">
                                <a:latin typeface="Cambria Math"/>
                              </a:rPr>
                              <m:t>2</m:t>
                            </m:r>
                          </m:sup>
                        </m:sSup>
                      </m:num>
                      <m:den>
                        <m:sSup>
                          <m:sSupPr>
                            <m:ctrlPr>
                              <a:rPr lang="en-US" b="0" i="1" smtClean="0">
                                <a:latin typeface="Cambria Math" panose="02040503050406030204" pitchFamily="18" charset="0"/>
                              </a:rPr>
                            </m:ctrlPr>
                          </m:sSupPr>
                          <m:e>
                            <m:r>
                              <a:rPr lang="en-US" b="0" i="1" smtClean="0">
                                <a:latin typeface="Cambria Math"/>
                              </a:rPr>
                              <m:t>𝑑</m:t>
                            </m:r>
                          </m:e>
                          <m:sup>
                            <m:r>
                              <a:rPr lang="en-US" b="0" i="1" smtClean="0">
                                <a:latin typeface="Cambria Math"/>
                              </a:rPr>
                              <m:t>2</m:t>
                            </m:r>
                          </m:sup>
                        </m:sSup>
                      </m:den>
                    </m:f>
                  </m:oMath>
                </a14:m>
                <a:endParaRPr lang="en-US" b="0" dirty="0"/>
              </a:p>
              <a:p>
                <a:r>
                  <a:rPr lang="en-US" b="0" dirty="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𝑐</m:t>
                        </m:r>
                      </m:num>
                      <m:den>
                        <m:r>
                          <a:rPr lang="en-US" b="0" i="1" smtClean="0">
                            <a:latin typeface="Cambria Math"/>
                          </a:rPr>
                          <m:t>𝑑</m:t>
                        </m:r>
                      </m:den>
                    </m:f>
                    <m:r>
                      <a:rPr lang="en-US" b="0" i="1" smtClean="0">
                        <a:latin typeface="Cambria Math"/>
                      </a:rPr>
                      <m:t>=</m:t>
                    </m:r>
                    <m:f>
                      <m:fPr>
                        <m:ctrlPr>
                          <a:rPr lang="en-US" b="0" i="1" smtClean="0">
                            <a:latin typeface="Cambria Math" panose="02040503050406030204" pitchFamily="18" charset="0"/>
                          </a:rPr>
                        </m:ctrlPr>
                      </m:fPr>
                      <m:num>
                        <m:rad>
                          <m:radPr>
                            <m:degHide m:val="on"/>
                            <m:ctrlPr>
                              <a:rPr lang="en-US" b="0" i="1" smtClean="0">
                                <a:latin typeface="Cambria Math" panose="02040503050406030204" pitchFamily="18" charset="0"/>
                              </a:rPr>
                            </m:ctrlPr>
                          </m:radPr>
                          <m:deg/>
                          <m:e>
                            <m:r>
                              <a:rPr lang="en-US" b="0" i="1" smtClean="0">
                                <a:latin typeface="Cambria Math"/>
                              </a:rPr>
                              <m:t>9</m:t>
                            </m:r>
                          </m:e>
                        </m:rad>
                      </m:num>
                      <m:den>
                        <m:rad>
                          <m:radPr>
                            <m:degHide m:val="on"/>
                            <m:ctrlPr>
                              <a:rPr lang="en-US" b="0" i="1" smtClean="0">
                                <a:latin typeface="Cambria Math" panose="02040503050406030204" pitchFamily="18" charset="0"/>
                              </a:rPr>
                            </m:ctrlPr>
                          </m:radPr>
                          <m:deg/>
                          <m:e>
                            <m:r>
                              <a:rPr lang="en-US" b="0" i="1" smtClean="0">
                                <a:latin typeface="Cambria Math"/>
                              </a:rPr>
                              <m:t>25</m:t>
                            </m:r>
                          </m:e>
                        </m:rad>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3</m:t>
                        </m:r>
                      </m:num>
                      <m:den>
                        <m:r>
                          <a:rPr lang="en-US" b="0" i="1" smtClean="0">
                            <a:latin typeface="Cambria Math"/>
                          </a:rPr>
                          <m:t>5</m:t>
                        </m:r>
                      </m:den>
                    </m:f>
                  </m:oMath>
                </a14:m>
                <a:endParaRPr lang="en-US" b="0" dirty="0"/>
              </a:p>
              <a:p>
                <a:endParaRPr lang="en-US" dirty="0"/>
              </a:p>
              <a:p>
                <a:r>
                  <a:rPr lang="en-US" dirty="0"/>
                  <a:t>Cube surface</a:t>
                </a:r>
                <a:r>
                  <a:rPr lang="en-US" baseline="0" dirty="0"/>
                  <a:t> area: </a:t>
                </a:r>
                <a14:m>
                  <m:oMath xmlns:m="http://schemas.openxmlformats.org/officeDocument/2006/math">
                    <m:r>
                      <a:rPr lang="en-US" b="0" i="1" baseline="0" smtClean="0">
                        <a:latin typeface="Cambria Math"/>
                      </a:rPr>
                      <m:t>𝑆</m:t>
                    </m:r>
                    <m:r>
                      <a:rPr lang="en-US" b="0" i="1" baseline="0" smtClean="0">
                        <a:latin typeface="Cambria Math"/>
                      </a:rPr>
                      <m:t>=</m:t>
                    </m:r>
                    <m:sSup>
                      <m:sSupPr>
                        <m:ctrlPr>
                          <a:rPr lang="en-US" b="0" i="1" baseline="0" smtClean="0">
                            <a:latin typeface="Cambria Math" panose="02040503050406030204" pitchFamily="18" charset="0"/>
                          </a:rPr>
                        </m:ctrlPr>
                      </m:sSupPr>
                      <m:e>
                        <m:r>
                          <a:rPr lang="en-US" b="0" i="1" baseline="0" smtClean="0">
                            <a:latin typeface="Cambria Math"/>
                          </a:rPr>
                          <m:t>6</m:t>
                        </m:r>
                        <m:r>
                          <a:rPr lang="en-US" b="0" i="1" baseline="0" smtClean="0">
                            <a:latin typeface="Cambria Math"/>
                          </a:rPr>
                          <m:t>𝑐</m:t>
                        </m:r>
                      </m:e>
                      <m:sup>
                        <m:r>
                          <a:rPr lang="en-US" b="0" i="1" baseline="0" smtClean="0">
                            <a:latin typeface="Cambria Math"/>
                          </a:rPr>
                          <m:t>2</m:t>
                        </m:r>
                      </m:sup>
                    </m:sSup>
                  </m:oMath>
                </a14:m>
                <a:endParaRPr lang="en-US" b="0" baseline="0" dirty="0"/>
              </a:p>
              <a:p>
                <a:r>
                  <a:rPr lang="en-US" dirty="0"/>
                  <a:t>  </a:t>
                </a:r>
                <a14:m>
                  <m:oMath xmlns:m="http://schemas.openxmlformats.org/officeDocument/2006/math">
                    <m:r>
                      <a:rPr lang="en-US" b="0" i="1" smtClean="0">
                        <a:latin typeface="Cambria Math"/>
                      </a:rPr>
                      <m:t>216=</m:t>
                    </m:r>
                    <m:sSup>
                      <m:sSupPr>
                        <m:ctrlPr>
                          <a:rPr lang="en-US" b="0" i="1" smtClean="0">
                            <a:latin typeface="Cambria Math" panose="02040503050406030204" pitchFamily="18" charset="0"/>
                          </a:rPr>
                        </m:ctrlPr>
                      </m:sSupPr>
                      <m:e>
                        <m:r>
                          <a:rPr lang="en-US" b="0" i="1" smtClean="0">
                            <a:latin typeface="Cambria Math"/>
                          </a:rPr>
                          <m:t>6</m:t>
                        </m:r>
                        <m:r>
                          <a:rPr lang="en-US" b="0" i="1" smtClean="0">
                            <a:latin typeface="Cambria Math"/>
                          </a:rPr>
                          <m:t>𝑐</m:t>
                        </m:r>
                      </m:e>
                      <m:sup>
                        <m:r>
                          <a:rPr lang="en-US" b="0" i="1" smtClean="0">
                            <a:latin typeface="Cambria Math"/>
                          </a:rPr>
                          <m:t>2</m:t>
                        </m:r>
                      </m:sup>
                    </m:sSup>
                  </m:oMath>
                </a14:m>
                <a:endParaRPr lang="en-US" dirty="0"/>
              </a:p>
              <a:p>
                <a:r>
                  <a:rPr lang="en-US" dirty="0"/>
                  <a:t>  </a:t>
                </a:r>
                <a14:m>
                  <m:oMath xmlns:m="http://schemas.openxmlformats.org/officeDocument/2006/math">
                    <m:r>
                      <a:rPr lang="en-US" b="0" i="1" smtClean="0">
                        <a:latin typeface="Cambria Math"/>
                      </a:rPr>
                      <m:t>36=</m:t>
                    </m:r>
                    <m:sSup>
                      <m:sSupPr>
                        <m:ctrlPr>
                          <a:rPr lang="en-US" b="0" i="1" smtClean="0">
                            <a:latin typeface="Cambria Math" panose="02040503050406030204" pitchFamily="18" charset="0"/>
                          </a:rPr>
                        </m:ctrlPr>
                      </m:sSupPr>
                      <m:e>
                        <m:r>
                          <a:rPr lang="en-US" b="0" i="1" smtClean="0">
                            <a:latin typeface="Cambria Math"/>
                          </a:rPr>
                          <m:t>𝑐</m:t>
                        </m:r>
                      </m:e>
                      <m:sup>
                        <m:r>
                          <a:rPr lang="en-US" b="0" i="1" smtClean="0">
                            <a:latin typeface="Cambria Math"/>
                          </a:rPr>
                          <m:t>2</m:t>
                        </m:r>
                      </m:sup>
                    </m:sSup>
                  </m:oMath>
                </a14:m>
                <a:endParaRPr lang="en-US" b="0" dirty="0"/>
              </a:p>
              <a:p>
                <a:r>
                  <a:rPr lang="en-US" dirty="0"/>
                  <a:t>  </a:t>
                </a:r>
                <a14:m>
                  <m:oMath xmlns:m="http://schemas.openxmlformats.org/officeDocument/2006/math">
                    <m:r>
                      <a:rPr lang="en-US" b="0" i="1" smtClean="0">
                        <a:latin typeface="Cambria Math"/>
                      </a:rPr>
                      <m:t>𝑐</m:t>
                    </m:r>
                    <m:r>
                      <a:rPr lang="en-US" b="0" i="1" smtClean="0">
                        <a:latin typeface="Cambria Math"/>
                      </a:rPr>
                      <m:t>=6</m:t>
                    </m:r>
                  </m:oMath>
                </a14:m>
                <a:endParaRPr lang="en-US" b="0" dirty="0"/>
              </a:p>
              <a:p>
                <a:endParaRPr lang="en-US" dirty="0"/>
              </a:p>
              <a:p>
                <a:r>
                  <a:rPr lang="en-US" dirty="0"/>
                  <a:t>Volumes: </a:t>
                </a:r>
                <a14:m>
                  <m:oMath xmlns:m="http://schemas.openxmlformats.org/officeDocument/2006/math">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rPr>
                              <m:t>𝑐</m:t>
                            </m:r>
                          </m:e>
                          <m:sup>
                            <m:r>
                              <a:rPr lang="en-US" b="0" i="1" smtClean="0">
                                <a:latin typeface="Cambria Math"/>
                              </a:rPr>
                              <m:t>3</m:t>
                            </m:r>
                          </m:sup>
                        </m:sSup>
                      </m:num>
                      <m:den>
                        <m:sSup>
                          <m:sSupPr>
                            <m:ctrlPr>
                              <a:rPr lang="en-US" b="0" i="1" smtClean="0">
                                <a:latin typeface="Cambria Math" panose="02040503050406030204" pitchFamily="18" charset="0"/>
                              </a:rPr>
                            </m:ctrlPr>
                          </m:sSupPr>
                          <m:e>
                            <m:r>
                              <a:rPr lang="en-US" b="0" i="1" smtClean="0">
                                <a:latin typeface="Cambria Math"/>
                              </a:rPr>
                              <m:t>𝑑</m:t>
                            </m:r>
                          </m:e>
                          <m:sup>
                            <m:r>
                              <a:rPr lang="en-US" b="0" i="1" smtClean="0">
                                <a:latin typeface="Cambria Math"/>
                              </a:rPr>
                              <m:t>3</m:t>
                            </m:r>
                          </m:sup>
                        </m:sSup>
                      </m:den>
                    </m:f>
                    <m:r>
                      <a:rPr lang="en-US" b="0" i="1" smtClean="0">
                        <a:latin typeface="Cambria Math"/>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rPr>
                              <m:t>3</m:t>
                            </m:r>
                          </m:e>
                          <m:sup>
                            <m:r>
                              <a:rPr lang="en-US" b="0" i="1" smtClean="0">
                                <a:latin typeface="Cambria Math"/>
                              </a:rPr>
                              <m:t>3</m:t>
                            </m:r>
                          </m:sup>
                        </m:sSup>
                      </m:num>
                      <m:den>
                        <m:sSup>
                          <m:sSupPr>
                            <m:ctrlPr>
                              <a:rPr lang="en-US" b="0" i="1" smtClean="0">
                                <a:latin typeface="Cambria Math" panose="02040503050406030204" pitchFamily="18" charset="0"/>
                              </a:rPr>
                            </m:ctrlPr>
                          </m:sSupPr>
                          <m:e>
                            <m:r>
                              <a:rPr lang="en-US" b="0" i="1" smtClean="0">
                                <a:latin typeface="Cambria Math"/>
                              </a:rPr>
                              <m:t>5</m:t>
                            </m:r>
                          </m:e>
                          <m:sup>
                            <m:r>
                              <a:rPr lang="en-US" b="0" i="1" smtClean="0">
                                <a:latin typeface="Cambria Math"/>
                              </a:rPr>
                              <m:t>3</m:t>
                            </m:r>
                          </m:sup>
                        </m:sSup>
                      </m:den>
                    </m:f>
                  </m:oMath>
                </a14:m>
                <a:endParaRPr lang="en-US" b="0" dirty="0"/>
              </a:p>
              <a:p>
                <a:r>
                  <a:rPr lang="en-US" dirty="0"/>
                  <a:t>  </a:t>
                </a:r>
                <a14:m>
                  <m:oMath xmlns:m="http://schemas.openxmlformats.org/officeDocument/2006/math">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rPr>
                              <m:t>6</m:t>
                            </m:r>
                          </m:e>
                          <m:sup>
                            <m:r>
                              <a:rPr lang="en-US" b="0" i="1" smtClean="0">
                                <a:latin typeface="Cambria Math"/>
                              </a:rPr>
                              <m:t>3</m:t>
                            </m:r>
                          </m:sup>
                        </m:sSup>
                      </m:num>
                      <m:den>
                        <m:sSup>
                          <m:sSupPr>
                            <m:ctrlPr>
                              <a:rPr lang="en-US" b="0" i="1" smtClean="0">
                                <a:latin typeface="Cambria Math" panose="02040503050406030204" pitchFamily="18" charset="0"/>
                              </a:rPr>
                            </m:ctrlPr>
                          </m:sSupPr>
                          <m:e>
                            <m:r>
                              <a:rPr lang="en-US" b="0" i="1" smtClean="0">
                                <a:latin typeface="Cambria Math"/>
                              </a:rPr>
                              <m:t>𝑑</m:t>
                            </m:r>
                          </m:e>
                          <m:sup>
                            <m:r>
                              <a:rPr lang="en-US" b="0" i="1" smtClean="0">
                                <a:latin typeface="Cambria Math"/>
                              </a:rPr>
                              <m:t>3</m:t>
                            </m:r>
                          </m:sup>
                        </m:sSup>
                      </m:den>
                    </m:f>
                    <m:r>
                      <a:rPr lang="en-US" b="0" i="1" smtClean="0">
                        <a:latin typeface="Cambria Math"/>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rPr>
                              <m:t>3</m:t>
                            </m:r>
                          </m:e>
                          <m:sup>
                            <m:r>
                              <a:rPr lang="en-US" b="0" i="1" smtClean="0">
                                <a:latin typeface="Cambria Math"/>
                              </a:rPr>
                              <m:t>3</m:t>
                            </m:r>
                          </m:sup>
                        </m:sSup>
                      </m:num>
                      <m:den>
                        <m:sSup>
                          <m:sSupPr>
                            <m:ctrlPr>
                              <a:rPr lang="en-US" b="0" i="1" smtClean="0">
                                <a:latin typeface="Cambria Math" panose="02040503050406030204" pitchFamily="18" charset="0"/>
                              </a:rPr>
                            </m:ctrlPr>
                          </m:sSupPr>
                          <m:e>
                            <m:r>
                              <a:rPr lang="en-US" b="0" i="1" smtClean="0">
                                <a:latin typeface="Cambria Math"/>
                              </a:rPr>
                              <m:t>5</m:t>
                            </m:r>
                          </m:e>
                          <m:sup>
                            <m:r>
                              <a:rPr lang="en-US" b="0" i="1" smtClean="0">
                                <a:latin typeface="Cambria Math"/>
                              </a:rPr>
                              <m:t>3</m:t>
                            </m:r>
                          </m:sup>
                        </m:sSup>
                      </m:den>
                    </m:f>
                  </m:oMath>
                </a14:m>
                <a:endParaRPr lang="en-US" b="0" dirty="0"/>
              </a:p>
              <a:p>
                <a:r>
                  <a:rPr lang="en-US" dirty="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216</m:t>
                        </m:r>
                      </m:num>
                      <m:den>
                        <m:sSup>
                          <m:sSupPr>
                            <m:ctrlPr>
                              <a:rPr lang="en-US" b="0" i="1" smtClean="0">
                                <a:latin typeface="Cambria Math" panose="02040503050406030204" pitchFamily="18" charset="0"/>
                              </a:rPr>
                            </m:ctrlPr>
                          </m:sSupPr>
                          <m:e>
                            <m:r>
                              <a:rPr lang="en-US" b="0" i="1" smtClean="0">
                                <a:latin typeface="Cambria Math"/>
                              </a:rPr>
                              <m:t>𝑑</m:t>
                            </m:r>
                          </m:e>
                          <m:sup>
                            <m:r>
                              <a:rPr lang="en-US" b="0" i="1" smtClean="0">
                                <a:latin typeface="Cambria Math"/>
                              </a:rPr>
                              <m:t>3</m:t>
                            </m:r>
                          </m:sup>
                        </m:sSup>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27</m:t>
                        </m:r>
                      </m:num>
                      <m:den>
                        <m:r>
                          <a:rPr lang="en-US" b="0" i="1" smtClean="0">
                            <a:latin typeface="Cambria Math"/>
                          </a:rPr>
                          <m:t>125</m:t>
                        </m:r>
                      </m:den>
                    </m:f>
                  </m:oMath>
                </a14:m>
                <a:endParaRPr lang="en-US" b="0" dirty="0"/>
              </a:p>
              <a:p>
                <a:r>
                  <a:rPr lang="en-US" b="0" dirty="0"/>
                  <a:t>  </a:t>
                </a:r>
                <a14:m>
                  <m:oMath xmlns:m="http://schemas.openxmlformats.org/officeDocument/2006/math">
                    <m:r>
                      <a:rPr lang="en-US" b="0" i="1" smtClean="0">
                        <a:latin typeface="Cambria Math"/>
                      </a:rPr>
                      <m:t>27</m:t>
                    </m:r>
                    <m:sSup>
                      <m:sSupPr>
                        <m:ctrlPr>
                          <a:rPr lang="en-US" b="0" i="1" smtClean="0">
                            <a:latin typeface="Cambria Math" panose="02040503050406030204" pitchFamily="18" charset="0"/>
                          </a:rPr>
                        </m:ctrlPr>
                      </m:sSupPr>
                      <m:e>
                        <m:r>
                          <a:rPr lang="en-US" b="0" i="1" smtClean="0">
                            <a:latin typeface="Cambria Math"/>
                          </a:rPr>
                          <m:t>𝑑</m:t>
                        </m:r>
                      </m:e>
                      <m:sup>
                        <m:r>
                          <a:rPr lang="en-US" b="0" i="1" smtClean="0">
                            <a:latin typeface="Cambria Math"/>
                          </a:rPr>
                          <m:t>3</m:t>
                        </m:r>
                      </m:sup>
                    </m:sSup>
                    <m:r>
                      <a:rPr lang="en-US" b="0" i="1" smtClean="0">
                        <a:latin typeface="Cambria Math"/>
                      </a:rPr>
                      <m:t>=216(125)</m:t>
                    </m:r>
                  </m:oMath>
                </a14:m>
                <a:endParaRPr lang="en-US" dirty="0"/>
              </a:p>
              <a:p>
                <a:r>
                  <a:rPr lang="en-US" baseline="0" dirty="0"/>
                  <a:t>  </a:t>
                </a:r>
                <a14:m>
                  <m:oMath xmlns:m="http://schemas.openxmlformats.org/officeDocument/2006/math">
                    <m:sSup>
                      <m:sSupPr>
                        <m:ctrlPr>
                          <a:rPr lang="en-US" b="0" i="1" baseline="0" smtClean="0">
                            <a:latin typeface="Cambria Math" panose="02040503050406030204" pitchFamily="18" charset="0"/>
                          </a:rPr>
                        </m:ctrlPr>
                      </m:sSupPr>
                      <m:e>
                        <m:r>
                          <a:rPr lang="en-US" b="0" i="1" baseline="0" smtClean="0">
                            <a:latin typeface="Cambria Math"/>
                          </a:rPr>
                          <m:t>𝑑</m:t>
                        </m:r>
                      </m:e>
                      <m:sup>
                        <m:r>
                          <a:rPr lang="en-US" b="0" i="1" baseline="0" smtClean="0">
                            <a:latin typeface="Cambria Math"/>
                          </a:rPr>
                          <m:t>3</m:t>
                        </m:r>
                      </m:sup>
                    </m:sSup>
                    <m:r>
                      <a:rPr lang="en-US" b="0" i="1" baseline="0" smtClean="0">
                        <a:latin typeface="Cambria Math"/>
                      </a:rPr>
                      <m:t>=1000</m:t>
                    </m:r>
                  </m:oMath>
                </a14:m>
                <a:endParaRPr lang="en-US" b="0" baseline="0" dirty="0"/>
              </a:p>
              <a:p>
                <a:r>
                  <a:rPr lang="en-US" dirty="0"/>
                  <a:t>  volume of D</a:t>
                </a:r>
                <a:r>
                  <a:rPr lang="en-US" baseline="0" dirty="0"/>
                  <a:t> is 1000</a:t>
                </a:r>
                <a:endParaRPr lang="en-US" dirty="0"/>
              </a:p>
            </p:txBody>
          </p:sp>
        </mc:Choice>
        <mc:Fallback xmlns="">
          <p:sp>
            <p:nvSpPr>
              <p:cNvPr id="3" name="Notes Placeholder 2"/>
              <p:cNvSpPr>
                <a:spLocks noGrp="1"/>
              </p:cNvSpPr>
              <p:nvPr>
                <p:ph type="body" idx="1"/>
              </p:nvPr>
            </p:nvSpPr>
            <p:spPr/>
            <p:txBody>
              <a:bodyPr/>
              <a:lstStyle/>
              <a:p>
                <a:r>
                  <a:rPr lang="en-US" dirty="0" smtClean="0"/>
                  <a:t>Areas: </a:t>
                </a:r>
                <a:r>
                  <a:rPr lang="en-US" b="0" i="0" smtClean="0">
                    <a:latin typeface="Cambria Math"/>
                  </a:rPr>
                  <a:t>54/150=𝑐^2/𝑑^2 </a:t>
                </a:r>
                <a:endParaRPr lang="en-US" b="0" dirty="0" smtClean="0"/>
              </a:p>
              <a:p>
                <a:r>
                  <a:rPr lang="en-US" b="0" dirty="0" smtClean="0"/>
                  <a:t>  </a:t>
                </a:r>
                <a:r>
                  <a:rPr lang="en-US" b="0" i="0" smtClean="0">
                    <a:latin typeface="Cambria Math"/>
                  </a:rPr>
                  <a:t>𝑐/𝑑=√54/√150=(3√6)/(5√6)=3/5</a:t>
                </a:r>
                <a:endParaRPr lang="en-US" b="0" dirty="0" smtClean="0"/>
              </a:p>
              <a:p>
                <a:endParaRPr lang="en-US" dirty="0" smtClean="0"/>
              </a:p>
              <a:p>
                <a:r>
                  <a:rPr lang="en-US" dirty="0" smtClean="0"/>
                  <a:t>Cube surface</a:t>
                </a:r>
                <a:r>
                  <a:rPr lang="en-US" baseline="0" dirty="0" smtClean="0"/>
                  <a:t> area: </a:t>
                </a:r>
                <a:r>
                  <a:rPr lang="en-US" b="0" i="0" baseline="0" smtClean="0">
                    <a:latin typeface="Cambria Math"/>
                  </a:rPr>
                  <a:t>𝑆=〖6𝑐〗^2</a:t>
                </a:r>
                <a:endParaRPr lang="en-US" b="0" baseline="0" dirty="0" smtClean="0"/>
              </a:p>
              <a:p>
                <a:r>
                  <a:rPr lang="en-US" dirty="0" smtClean="0"/>
                  <a:t>  </a:t>
                </a:r>
                <a:r>
                  <a:rPr lang="en-US" b="0" i="0" smtClean="0">
                    <a:latin typeface="Cambria Math"/>
                  </a:rPr>
                  <a:t>54=〖6𝑐〗^2</a:t>
                </a:r>
                <a:endParaRPr lang="en-US" dirty="0" smtClean="0"/>
              </a:p>
              <a:p>
                <a:r>
                  <a:rPr lang="en-US" dirty="0" smtClean="0"/>
                  <a:t>  </a:t>
                </a:r>
                <a:r>
                  <a:rPr lang="en-US" b="0" i="0" smtClean="0">
                    <a:latin typeface="Cambria Math"/>
                  </a:rPr>
                  <a:t>9=𝑐^2</a:t>
                </a:r>
                <a:endParaRPr lang="en-US" b="0" dirty="0" smtClean="0"/>
              </a:p>
              <a:p>
                <a:r>
                  <a:rPr lang="en-US" dirty="0" smtClean="0"/>
                  <a:t>  </a:t>
                </a:r>
                <a:r>
                  <a:rPr lang="en-US" b="0" i="0" smtClean="0">
                    <a:latin typeface="Cambria Math"/>
                  </a:rPr>
                  <a:t>𝑐=3</a:t>
                </a:r>
                <a:endParaRPr lang="en-US" b="0" dirty="0" smtClean="0"/>
              </a:p>
              <a:p>
                <a:endParaRPr lang="en-US" dirty="0" smtClean="0"/>
              </a:p>
              <a:p>
                <a:r>
                  <a:rPr lang="en-US" dirty="0" smtClean="0"/>
                  <a:t>Volumes: </a:t>
                </a:r>
                <a:r>
                  <a:rPr lang="en-US" b="0" i="0" smtClean="0">
                    <a:latin typeface="Cambria Math"/>
                  </a:rPr>
                  <a:t>𝑐^3/𝑑^3 =3^3/5^3 </a:t>
                </a:r>
                <a:endParaRPr lang="en-US" b="0" dirty="0" smtClean="0"/>
              </a:p>
              <a:p>
                <a:r>
                  <a:rPr lang="en-US" dirty="0" smtClean="0"/>
                  <a:t>  </a:t>
                </a:r>
                <a:r>
                  <a:rPr lang="en-US" b="0" i="0" smtClean="0">
                    <a:latin typeface="Cambria Math"/>
                  </a:rPr>
                  <a:t>3^3/𝑑^3 =3^3/5^3 </a:t>
                </a:r>
                <a:endParaRPr lang="en-US" b="0" dirty="0" smtClean="0"/>
              </a:p>
              <a:p>
                <a:r>
                  <a:rPr lang="en-US" dirty="0" smtClean="0"/>
                  <a:t>  </a:t>
                </a:r>
                <a:r>
                  <a:rPr lang="en-US" b="0" i="0" smtClean="0">
                    <a:latin typeface="Cambria Math"/>
                  </a:rPr>
                  <a:t>27/𝑑^3 =27/125</a:t>
                </a:r>
                <a:endParaRPr lang="en-US" b="0" dirty="0" smtClean="0"/>
              </a:p>
              <a:p>
                <a:r>
                  <a:rPr lang="en-US" b="0" dirty="0" smtClean="0"/>
                  <a:t>  </a:t>
                </a:r>
                <a:r>
                  <a:rPr lang="en-US" b="0" i="0" smtClean="0">
                    <a:latin typeface="Cambria Math"/>
                  </a:rPr>
                  <a:t>27𝑑^3=27(125)</a:t>
                </a:r>
                <a:endParaRPr lang="en-US" dirty="0" smtClean="0"/>
              </a:p>
              <a:p>
                <a:r>
                  <a:rPr lang="en-US" baseline="0" dirty="0" smtClean="0"/>
                  <a:t>  </a:t>
                </a:r>
                <a:r>
                  <a:rPr lang="en-US" b="0" i="0" baseline="0" smtClean="0">
                    <a:latin typeface="Cambria Math"/>
                  </a:rPr>
                  <a:t>𝑑^3=125</a:t>
                </a:r>
                <a:endParaRPr lang="en-US" b="0" baseline="0" dirty="0" smtClean="0"/>
              </a:p>
              <a:p>
                <a:r>
                  <a:rPr lang="en-US" dirty="0" smtClean="0"/>
                  <a:t>  volume of D</a:t>
                </a:r>
                <a:r>
                  <a:rPr lang="en-US" baseline="0" dirty="0" smtClean="0"/>
                  <a:t> is 125</a:t>
                </a:r>
                <a:endParaRPr lang="en-US" dirty="0"/>
              </a:p>
            </p:txBody>
          </p:sp>
        </mc:Fallback>
      </mc:AlternateContent>
      <p:sp>
        <p:nvSpPr>
          <p:cNvPr id="4" name="Slide Number Placeholder 3"/>
          <p:cNvSpPr>
            <a:spLocks noGrp="1"/>
          </p:cNvSpPr>
          <p:nvPr>
            <p:ph type="sldNum" sz="quarter" idx="10"/>
          </p:nvPr>
        </p:nvSpPr>
        <p:spPr/>
        <p:txBody>
          <a:bodyPr/>
          <a:lstStyle/>
          <a:p>
            <a:fld id="{530A5DD6-6495-4D40-A1D4-AE2DB3B95246}" type="slidenum">
              <a:rPr lang="en-US" smtClean="0"/>
              <a:t>54</a:t>
            </a:fld>
            <a:endParaRPr lang="en-US"/>
          </a:p>
        </p:txBody>
      </p:sp>
    </p:spTree>
    <p:extLst>
      <p:ext uri="{BB962C8B-B14F-4D97-AF65-F5344CB8AC3E}">
        <p14:creationId xmlns:p14="http://schemas.microsoft.com/office/powerpoint/2010/main" val="7601054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55</a:t>
            </a:fld>
            <a:endParaRPr lang="en-US"/>
          </a:p>
        </p:txBody>
      </p:sp>
    </p:spTree>
    <p:extLst>
      <p:ext uri="{BB962C8B-B14F-4D97-AF65-F5344CB8AC3E}">
        <p14:creationId xmlns:p14="http://schemas.microsoft.com/office/powerpoint/2010/main" val="4167900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Polyhedron;</a:t>
            </a:r>
            <a:r>
              <a:rPr lang="en-US" baseline="0" dirty="0"/>
              <a:t> Square Pyramid; 5 faces, 5 vertices, 8 edges; convex</a:t>
            </a:r>
          </a:p>
          <a:p>
            <a:endParaRPr lang="en-US" baseline="0" dirty="0"/>
          </a:p>
          <a:p>
            <a:r>
              <a:rPr lang="en-US" baseline="0" dirty="0"/>
              <a:t>Not a Polyhedron</a:t>
            </a:r>
          </a:p>
        </p:txBody>
      </p:sp>
      <p:sp>
        <p:nvSpPr>
          <p:cNvPr id="4" name="Slide Number Placeholder 3"/>
          <p:cNvSpPr>
            <a:spLocks noGrp="1"/>
          </p:cNvSpPr>
          <p:nvPr>
            <p:ph type="sldNum" sz="quarter" idx="10"/>
          </p:nvPr>
        </p:nvSpPr>
        <p:spPr/>
        <p:txBody>
          <a:bodyPr/>
          <a:lstStyle/>
          <a:p>
            <a:fld id="{530A5DD6-6495-4D40-A1D4-AE2DB3B95246}" type="slidenum">
              <a:rPr lang="en-US" smtClean="0"/>
              <a:t>7</a:t>
            </a:fld>
            <a:endParaRPr lang="en-US"/>
          </a:p>
        </p:txBody>
      </p:sp>
    </p:spTree>
    <p:extLst>
      <p:ext uri="{BB962C8B-B14F-4D97-AF65-F5344CB8AC3E}">
        <p14:creationId xmlns:p14="http://schemas.microsoft.com/office/powerpoint/2010/main" val="2042006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baseline="0" dirty="0"/>
              <a:t>Polyhedron; Triangular Prism; 5 faces, 6 vertices, 9 edges; convex</a:t>
            </a:r>
          </a:p>
        </p:txBody>
      </p:sp>
      <p:sp>
        <p:nvSpPr>
          <p:cNvPr id="4" name="Slide Number Placeholder 3"/>
          <p:cNvSpPr>
            <a:spLocks noGrp="1"/>
          </p:cNvSpPr>
          <p:nvPr>
            <p:ph type="sldNum" sz="quarter" idx="10"/>
          </p:nvPr>
        </p:nvSpPr>
        <p:spPr/>
        <p:txBody>
          <a:bodyPr/>
          <a:lstStyle/>
          <a:p>
            <a:fld id="{530A5DD6-6495-4D40-A1D4-AE2DB3B95246}" type="slidenum">
              <a:rPr lang="en-US" smtClean="0"/>
              <a:t>8</a:t>
            </a:fld>
            <a:endParaRPr lang="en-US"/>
          </a:p>
        </p:txBody>
      </p:sp>
    </p:spTree>
    <p:extLst>
      <p:ext uri="{BB962C8B-B14F-4D97-AF65-F5344CB8AC3E}">
        <p14:creationId xmlns:p14="http://schemas.microsoft.com/office/powerpoint/2010/main" val="4222490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9</a:t>
            </a:fld>
            <a:endParaRPr lang="en-US"/>
          </a:p>
        </p:txBody>
      </p:sp>
    </p:spTree>
    <p:extLst>
      <p:ext uri="{BB962C8B-B14F-4D97-AF65-F5344CB8AC3E}">
        <p14:creationId xmlns:p14="http://schemas.microsoft.com/office/powerpoint/2010/main" val="4235522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10</a:t>
            </a:fld>
            <a:endParaRPr lang="en-US"/>
          </a:p>
        </p:txBody>
      </p:sp>
    </p:spTree>
    <p:extLst>
      <p:ext uri="{BB962C8B-B14F-4D97-AF65-F5344CB8AC3E}">
        <p14:creationId xmlns:p14="http://schemas.microsoft.com/office/powerpoint/2010/main" val="4240669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2857500"/>
            <a:ext cx="9144000" cy="2286000"/>
          </a:xfrm>
          <a:prstGeom prst="rect">
            <a:avLst/>
          </a:prstGeom>
          <a:solidFill>
            <a:schemeClr val="tx1"/>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428750"/>
            <a:ext cx="9144000" cy="1414463"/>
          </a:xfrm>
          <a:prstGeom prst="rect">
            <a:avLst/>
          </a:prstGeom>
          <a:solidFill>
            <a:schemeClr val="accent2"/>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597819"/>
            <a:ext cx="7772400" cy="1031081"/>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defRPr b="1" cap="all" spc="0">
                <a:ln/>
                <a:solidFill>
                  <a:schemeClr val="tx2"/>
                </a:solidFill>
                <a:effectLst>
                  <a:outerShdw blurRad="19685" dist="12700" dir="5400000" algn="tl" rotWithShape="0">
                    <a:schemeClr val="accent1">
                      <a:satMod val="130000"/>
                      <a:alpha val="60000"/>
                    </a:schemeClr>
                  </a:outerShdw>
                  <a:reflection blurRad="10000" stA="55000" endPos="48000" dist="500" dir="5400000" sy="-100000" algn="bl" rotWithShape="0"/>
                </a:effectLst>
              </a:defRPr>
            </a:lvl1pPr>
          </a:lstStyle>
          <a:p>
            <a:r>
              <a:rPr lang="en-US" dirty="0"/>
              <a:t>Click to edit Master title style</a:t>
            </a:r>
          </a:p>
        </p:txBody>
      </p:sp>
      <p:sp>
        <p:nvSpPr>
          <p:cNvPr id="3" name="Subtitle 2"/>
          <p:cNvSpPr>
            <a:spLocks noGrp="1"/>
          </p:cNvSpPr>
          <p:nvPr>
            <p:ph type="subTitle" idx="1"/>
          </p:nvPr>
        </p:nvSpPr>
        <p:spPr>
          <a:xfrm>
            <a:off x="1371600" y="30289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3844129-DCD1-424F-9273-28C7B2C4F2F5}"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D4817-B8FD-497D-AA32-3FF6D0702178}" type="slidenum">
              <a:rPr lang="en-US" smtClean="0"/>
              <a:t>‹#›</a:t>
            </a:fld>
            <a:endParaRPr lang="en-US"/>
          </a:p>
        </p:txBody>
      </p:sp>
      <p:sp>
        <p:nvSpPr>
          <p:cNvPr id="9" name="Rectangle 8"/>
          <p:cNvSpPr/>
          <p:nvPr userDrawn="1"/>
        </p:nvSpPr>
        <p:spPr>
          <a:xfrm>
            <a:off x="0" y="-14288"/>
            <a:ext cx="9144000" cy="1443038"/>
          </a:xfrm>
          <a:prstGeom prst="rect">
            <a:avLst/>
          </a:prstGeom>
          <a:solidFill>
            <a:schemeClr val="tx2"/>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558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1143000"/>
            <a:ext cx="9144000" cy="4000500"/>
          </a:xfrm>
          <a:prstGeom prst="rect">
            <a:avLst/>
          </a:prstGeom>
          <a:solidFill>
            <a:schemeClr val="tx1"/>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1143000"/>
          </a:xfrm>
          <a:prstGeom prst="rect">
            <a:avLst/>
          </a:prstGeom>
          <a:solidFill>
            <a:schemeClr val="accent2"/>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defRPr b="1" cap="all" spc="0">
                <a:ln/>
                <a:solidFill>
                  <a:schemeClr val="tx2"/>
                </a:solidFill>
                <a:effectLst>
                  <a:outerShdw blurRad="19685" dist="12700" dir="5400000" algn="tl" rotWithShape="0">
                    <a:schemeClr val="accent1">
                      <a:satMod val="130000"/>
                      <a:alpha val="60000"/>
                    </a:schemeClr>
                  </a:outerShdw>
                  <a:reflection blurRad="10000" stA="55000" endPos="48000" dist="500" dir="5400000" sy="-100000" algn="bl" rotWithShape="0"/>
                </a:effectLs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3844129-DCD1-424F-9273-28C7B2C4F2F5}"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D4817-B8FD-497D-AA32-3FF6D0702178}" type="slidenum">
              <a:rPr lang="en-US" smtClean="0"/>
              <a:t>‹#›</a:t>
            </a:fld>
            <a:endParaRPr lang="en-US"/>
          </a:p>
        </p:txBody>
      </p:sp>
    </p:spTree>
    <p:extLst>
      <p:ext uri="{BB962C8B-B14F-4D97-AF65-F5344CB8AC3E}">
        <p14:creationId xmlns:p14="http://schemas.microsoft.com/office/powerpoint/2010/main" val="975287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14287"/>
            <a:ext cx="6629400" cy="5129213"/>
          </a:xfrm>
          <a:prstGeom prst="rect">
            <a:avLst/>
          </a:prstGeom>
          <a:solidFill>
            <a:schemeClr val="tx1"/>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629400" y="14287"/>
            <a:ext cx="2514600" cy="5129213"/>
          </a:xfrm>
          <a:prstGeom prst="rect">
            <a:avLst/>
          </a:prstGeom>
          <a:solidFill>
            <a:schemeClr val="accent2"/>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858000" y="228600"/>
            <a:ext cx="2057400" cy="4388644"/>
          </a:xfrm>
        </p:spPr>
        <p:txBody>
          <a:bodyPr vert="eaVer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defRPr b="1" cap="all" spc="0">
                <a:ln/>
                <a:solidFill>
                  <a:schemeClr val="tx2"/>
                </a:solidFill>
                <a:effectLst>
                  <a:outerShdw blurRad="19685" dist="12700" dir="5400000" algn="tl" rotWithShape="0">
                    <a:schemeClr val="accent1">
                      <a:satMod val="130000"/>
                      <a:alpha val="60000"/>
                    </a:schemeClr>
                  </a:outerShdw>
                  <a:reflection blurRad="10000" stA="55000" endPos="48000" dist="500" dir="5400000" sy="-100000" algn="bl" rotWithShape="0"/>
                </a:effectLst>
              </a:defRPr>
            </a:lvl1pPr>
          </a:lstStyle>
          <a:p>
            <a:r>
              <a:rPr lang="en-US" dirty="0"/>
              <a:t>Click to edit Master title style</a:t>
            </a:r>
          </a:p>
        </p:txBody>
      </p:sp>
      <p:sp>
        <p:nvSpPr>
          <p:cNvPr id="3" name="Vertical Text Placeholder 2"/>
          <p:cNvSpPr>
            <a:spLocks noGrp="1"/>
          </p:cNvSpPr>
          <p:nvPr>
            <p:ph type="body" orient="vert" idx="1"/>
          </p:nvPr>
        </p:nvSpPr>
        <p:spPr>
          <a:xfrm>
            <a:off x="304800" y="228600"/>
            <a:ext cx="6019800" cy="4388644"/>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3844129-DCD1-424F-9273-28C7B2C4F2F5}"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D4817-B8FD-497D-AA32-3FF6D0702178}" type="slidenum">
              <a:rPr lang="en-US" smtClean="0"/>
              <a:t>‹#›</a:t>
            </a:fld>
            <a:endParaRPr lang="en-US"/>
          </a:p>
        </p:txBody>
      </p:sp>
    </p:spTree>
    <p:extLst>
      <p:ext uri="{BB962C8B-B14F-4D97-AF65-F5344CB8AC3E}">
        <p14:creationId xmlns:p14="http://schemas.microsoft.com/office/powerpoint/2010/main" val="2680130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00050"/>
            <a:ext cx="8229600" cy="857250"/>
          </a:xfrm>
        </p:spPr>
        <p:txBody>
          <a:bodyPr/>
          <a:lstStyle/>
          <a:p>
            <a:r>
              <a:rPr lang="en-US"/>
              <a:t>Click to edit Master title style</a:t>
            </a:r>
          </a:p>
        </p:txBody>
      </p:sp>
      <p:sp>
        <p:nvSpPr>
          <p:cNvPr id="3" name="Text Placeholder 2"/>
          <p:cNvSpPr>
            <a:spLocks noGrp="1"/>
          </p:cNvSpPr>
          <p:nvPr>
            <p:ph type="body" sz="half" idx="1"/>
          </p:nvPr>
        </p:nvSpPr>
        <p:spPr>
          <a:xfrm>
            <a:off x="457200" y="1371600"/>
            <a:ext cx="4038600" cy="3226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038600" cy="3226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79114E-8B62-4866-9E95-A03EC46632A6}" type="slidenum">
              <a:rPr lang="en-US"/>
              <a:pPr>
                <a:defRPr/>
              </a:pPr>
              <a:t>‹#›</a:t>
            </a:fld>
            <a:endParaRPr lang="en-US"/>
          </a:p>
        </p:txBody>
      </p:sp>
    </p:spTree>
    <p:extLst>
      <p:ext uri="{BB962C8B-B14F-4D97-AF65-F5344CB8AC3E}">
        <p14:creationId xmlns:p14="http://schemas.microsoft.com/office/powerpoint/2010/main" val="3333378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00050"/>
            <a:ext cx="8229600" cy="857250"/>
          </a:xfrm>
        </p:spPr>
        <p:txBody>
          <a:bodyPr/>
          <a:lstStyle/>
          <a:p>
            <a:r>
              <a:rPr lang="en-US"/>
              <a:t>Click to edit Master title style</a:t>
            </a:r>
          </a:p>
        </p:txBody>
      </p:sp>
      <p:sp>
        <p:nvSpPr>
          <p:cNvPr id="3" name="Text Placeholder 2"/>
          <p:cNvSpPr>
            <a:spLocks noGrp="1"/>
          </p:cNvSpPr>
          <p:nvPr>
            <p:ph type="body" sz="half" idx="1"/>
          </p:nvPr>
        </p:nvSpPr>
        <p:spPr>
          <a:xfrm>
            <a:off x="457200" y="1371600"/>
            <a:ext cx="4038600" cy="3226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371601"/>
            <a:ext cx="4038600" cy="15561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042047"/>
            <a:ext cx="4038600" cy="15561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CC80130-93AB-4AC3-BA12-AD202F86CD37}" type="slidenum">
              <a:rPr lang="en-US"/>
              <a:pPr>
                <a:defRPr/>
              </a:pPr>
              <a:t>‹#›</a:t>
            </a:fld>
            <a:endParaRPr lang="en-US"/>
          </a:p>
        </p:txBody>
      </p:sp>
    </p:spTree>
    <p:extLst>
      <p:ext uri="{BB962C8B-B14F-4D97-AF65-F5344CB8AC3E}">
        <p14:creationId xmlns:p14="http://schemas.microsoft.com/office/powerpoint/2010/main" val="674774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1143000"/>
            <a:ext cx="9144000" cy="4000500"/>
          </a:xfrm>
          <a:prstGeom prst="rect">
            <a:avLst/>
          </a:prstGeom>
          <a:solidFill>
            <a:schemeClr val="tx1"/>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1143000"/>
          </a:xfrm>
          <a:prstGeom prst="rect">
            <a:avLst/>
          </a:prstGeom>
          <a:solidFill>
            <a:schemeClr val="accent2"/>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defRPr b="1" cap="all" spc="0">
                <a:ln/>
                <a:solidFill>
                  <a:schemeClr val="tx2"/>
                </a:solidFill>
                <a:effectLst>
                  <a:outerShdw blurRad="19685" dist="12700" dir="5400000" algn="tl" rotWithShape="0">
                    <a:schemeClr val="accent1">
                      <a:satMod val="130000"/>
                      <a:alpha val="60000"/>
                    </a:schemeClr>
                  </a:outerShdw>
                  <a:reflection blurRad="10000" stA="55000" endPos="48000" dist="500" dir="5400000" sy="-100000" algn="bl" rotWithShape="0"/>
                </a:effectLst>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3844129-DCD1-424F-9273-28C7B2C4F2F5}"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D4817-B8FD-497D-AA32-3FF6D0702178}" type="slidenum">
              <a:rPr lang="en-US" smtClean="0"/>
              <a:t>‹#›</a:t>
            </a:fld>
            <a:endParaRPr lang="en-US"/>
          </a:p>
        </p:txBody>
      </p:sp>
    </p:spTree>
    <p:extLst>
      <p:ext uri="{BB962C8B-B14F-4D97-AF65-F5344CB8AC3E}">
        <p14:creationId xmlns:p14="http://schemas.microsoft.com/office/powerpoint/2010/main" val="211146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0" y="0"/>
            <a:ext cx="9144000" cy="1971675"/>
          </a:xfrm>
          <a:prstGeom prst="rect">
            <a:avLst/>
          </a:prstGeom>
          <a:solidFill>
            <a:schemeClr val="tx1"/>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971675"/>
            <a:ext cx="9144000" cy="2600325"/>
          </a:xfrm>
          <a:prstGeom prst="rect">
            <a:avLst/>
          </a:prstGeom>
          <a:solidFill>
            <a:schemeClr val="accent2"/>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4572000"/>
            <a:ext cx="9144000" cy="571500"/>
          </a:xfrm>
          <a:prstGeom prst="rect">
            <a:avLst/>
          </a:prstGeom>
          <a:solidFill>
            <a:schemeClr val="tx2"/>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3305176"/>
            <a:ext cx="7772400" cy="1021556"/>
          </a:xfrm>
        </p:spPr>
        <p:txBody>
          <a:bodyPr anchor="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a:defRPr sz="4000" b="1" cap="all" spc="0">
                <a:ln/>
                <a:solidFill>
                  <a:schemeClr val="tx2"/>
                </a:solidFill>
                <a:effectLst>
                  <a:outerShdw blurRad="19685" dist="12700" dir="5400000" algn="tl" rotWithShape="0">
                    <a:schemeClr val="accent1">
                      <a:satMod val="130000"/>
                      <a:alpha val="60000"/>
                    </a:schemeClr>
                  </a:outerShdw>
                  <a:reflection blurRad="10000" stA="55000" endPos="48000" dist="500" dir="5400000" sy="-100000" algn="bl" rotWithShape="0"/>
                </a:effectLst>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3844129-DCD1-424F-9273-28C7B2C4F2F5}"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D4817-B8FD-497D-AA32-3FF6D0702178}" type="slidenum">
              <a:rPr lang="en-US" smtClean="0"/>
              <a:t>‹#›</a:t>
            </a:fld>
            <a:endParaRPr lang="en-US"/>
          </a:p>
        </p:txBody>
      </p:sp>
    </p:spTree>
    <p:extLst>
      <p:ext uri="{BB962C8B-B14F-4D97-AF65-F5344CB8AC3E}">
        <p14:creationId xmlns:p14="http://schemas.microsoft.com/office/powerpoint/2010/main" val="357332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1143000"/>
            <a:ext cx="9144000" cy="4000500"/>
          </a:xfrm>
          <a:prstGeom prst="rect">
            <a:avLst/>
          </a:prstGeom>
          <a:solidFill>
            <a:schemeClr val="tx1"/>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9144000" cy="1143000"/>
          </a:xfrm>
          <a:prstGeom prst="rect">
            <a:avLst/>
          </a:prstGeom>
          <a:solidFill>
            <a:schemeClr val="accent2"/>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defRPr b="1" cap="all" spc="0">
                <a:ln/>
                <a:solidFill>
                  <a:schemeClr val="tx2"/>
                </a:solidFill>
                <a:effectLst>
                  <a:outerShdw blurRad="19685" dist="12700" dir="5400000" algn="tl" rotWithShape="0">
                    <a:schemeClr val="accent1">
                      <a:satMod val="130000"/>
                      <a:alpha val="60000"/>
                    </a:schemeClr>
                  </a:outerShdw>
                  <a:reflection blurRad="10000" stA="55000" endPos="48000" dist="500" dir="5400000" sy="-100000" algn="bl" rotWithShape="0"/>
                </a:effectLst>
              </a:defRPr>
            </a:lvl1pPr>
          </a:lstStyle>
          <a:p>
            <a:r>
              <a:rPr lang="en-US" dirty="0"/>
              <a:t>Click to edit Master title style</a:t>
            </a:r>
          </a:p>
        </p:txBody>
      </p:sp>
      <p:sp>
        <p:nvSpPr>
          <p:cNvPr id="3" name="Content Placeholder 2"/>
          <p:cNvSpPr>
            <a:spLocks noGrp="1"/>
          </p:cNvSpPr>
          <p:nvPr>
            <p:ph sz="half" idx="1"/>
          </p:nvPr>
        </p:nvSpPr>
        <p:spPr>
          <a:xfrm>
            <a:off x="228600" y="1257301"/>
            <a:ext cx="4267200" cy="3337322"/>
          </a:xfrm>
        </p:spPr>
        <p:txBody>
          <a:bodyPr>
            <a:normAutofit/>
          </a:bodyPr>
          <a:lstStyle>
            <a:lvl1pPr>
              <a:defRPr sz="2600">
                <a:solidFill>
                  <a:schemeClr val="bg1"/>
                </a:solidFill>
              </a:defRPr>
            </a:lvl1pPr>
            <a:lvl2pPr>
              <a:defRPr sz="2600">
                <a:solidFill>
                  <a:schemeClr val="bg1"/>
                </a:solidFill>
              </a:defRPr>
            </a:lvl2pPr>
            <a:lvl3pPr>
              <a:defRPr sz="2600">
                <a:solidFill>
                  <a:schemeClr val="bg1"/>
                </a:solidFill>
              </a:defRPr>
            </a:lvl3pPr>
            <a:lvl4pPr>
              <a:defRPr sz="2600">
                <a:solidFill>
                  <a:schemeClr val="bg1"/>
                </a:solidFill>
              </a:defRPr>
            </a:lvl4pPr>
            <a:lvl5pPr>
              <a:defRPr sz="26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57301"/>
            <a:ext cx="4191000" cy="3337322"/>
          </a:xfrm>
        </p:spPr>
        <p:txBody>
          <a:bodyPr>
            <a:normAutofit/>
          </a:bodyPr>
          <a:lstStyle>
            <a:lvl1pPr>
              <a:defRPr sz="2600">
                <a:solidFill>
                  <a:schemeClr val="bg1"/>
                </a:solidFill>
              </a:defRPr>
            </a:lvl1pPr>
            <a:lvl2pPr>
              <a:defRPr sz="2600">
                <a:solidFill>
                  <a:schemeClr val="bg1"/>
                </a:solidFill>
              </a:defRPr>
            </a:lvl2pPr>
            <a:lvl3pPr>
              <a:defRPr sz="2600">
                <a:solidFill>
                  <a:schemeClr val="bg1"/>
                </a:solidFill>
              </a:defRPr>
            </a:lvl3pPr>
            <a:lvl4pPr>
              <a:defRPr sz="2600">
                <a:solidFill>
                  <a:schemeClr val="bg1"/>
                </a:solidFill>
              </a:defRPr>
            </a:lvl4pPr>
            <a:lvl5pPr>
              <a:defRPr sz="26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3844129-DCD1-424F-9273-28C7B2C4F2F5}"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AD4817-B8FD-497D-AA32-3FF6D0702178}" type="slidenum">
              <a:rPr lang="en-US" smtClean="0"/>
              <a:t>‹#›</a:t>
            </a:fld>
            <a:endParaRPr lang="en-US"/>
          </a:p>
        </p:txBody>
      </p:sp>
    </p:spTree>
    <p:extLst>
      <p:ext uri="{BB962C8B-B14F-4D97-AF65-F5344CB8AC3E}">
        <p14:creationId xmlns:p14="http://schemas.microsoft.com/office/powerpoint/2010/main" val="64481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1143000"/>
            <a:ext cx="9144000" cy="4000500"/>
          </a:xfrm>
          <a:prstGeom prst="rect">
            <a:avLst/>
          </a:prstGeom>
          <a:solidFill>
            <a:schemeClr val="tx1"/>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1143000"/>
          </a:xfrm>
          <a:prstGeom prst="rect">
            <a:avLst/>
          </a:prstGeom>
          <a:solidFill>
            <a:schemeClr val="accent2"/>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defRPr b="1" cap="all" spc="0">
                <a:ln/>
                <a:solidFill>
                  <a:schemeClr val="tx2"/>
                </a:solidFill>
                <a:effectLst>
                  <a:outerShdw blurRad="19685" dist="12700" dir="5400000" algn="tl" rotWithShape="0">
                    <a:schemeClr val="accent1">
                      <a:satMod val="130000"/>
                      <a:alpha val="60000"/>
                    </a:schemeClr>
                  </a:outerShdw>
                  <a:reflection blurRad="10000" stA="55000" endPos="48000" dist="500" dir="5400000" sy="-100000" algn="bl" rotWithShape="0"/>
                </a:effectLst>
              </a:defRPr>
            </a:lvl1pPr>
          </a:lstStyle>
          <a:p>
            <a:r>
              <a:rPr lang="en-US" dirty="0"/>
              <a:t>Click to edit Master title style</a:t>
            </a:r>
          </a:p>
        </p:txBody>
      </p:sp>
      <p:sp>
        <p:nvSpPr>
          <p:cNvPr id="3" name="Text Placeholder 2"/>
          <p:cNvSpPr>
            <a:spLocks noGrp="1"/>
          </p:cNvSpPr>
          <p:nvPr>
            <p:ph type="body" idx="1"/>
          </p:nvPr>
        </p:nvSpPr>
        <p:spPr>
          <a:xfrm>
            <a:off x="228600" y="1243012"/>
            <a:ext cx="4268788" cy="47982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8600" y="1722834"/>
            <a:ext cx="4268788" cy="2963466"/>
          </a:xfrm>
        </p:spPr>
        <p:txBody>
          <a:bodyPr>
            <a:normAutofit/>
          </a:bodyPr>
          <a:lstStyle>
            <a:lvl1pPr>
              <a:defRPr sz="2600">
                <a:solidFill>
                  <a:schemeClr val="bg1"/>
                </a:solidFill>
              </a:defRPr>
            </a:lvl1pPr>
            <a:lvl2pPr>
              <a:defRPr sz="2600">
                <a:solidFill>
                  <a:schemeClr val="bg1"/>
                </a:solidFill>
              </a:defRPr>
            </a:lvl2pPr>
            <a:lvl3pPr>
              <a:defRPr sz="2600">
                <a:solidFill>
                  <a:schemeClr val="bg1"/>
                </a:solidFill>
              </a:defRPr>
            </a:lvl3pPr>
            <a:lvl4pPr>
              <a:defRPr sz="2600">
                <a:solidFill>
                  <a:schemeClr val="bg1"/>
                </a:solidFill>
              </a:defRPr>
            </a:lvl4pPr>
            <a:lvl5pPr>
              <a:defRPr sz="2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243012"/>
            <a:ext cx="4270375" cy="47982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722834"/>
            <a:ext cx="4270375" cy="2963466"/>
          </a:xfrm>
        </p:spPr>
        <p:txBody>
          <a:bodyPr>
            <a:normAutofit/>
          </a:bodyPr>
          <a:lstStyle>
            <a:lvl1pPr>
              <a:defRPr sz="2600">
                <a:solidFill>
                  <a:schemeClr val="bg1"/>
                </a:solidFill>
              </a:defRPr>
            </a:lvl1pPr>
            <a:lvl2pPr>
              <a:defRPr sz="2600">
                <a:solidFill>
                  <a:schemeClr val="bg1"/>
                </a:solidFill>
              </a:defRPr>
            </a:lvl2pPr>
            <a:lvl3pPr>
              <a:defRPr sz="2600">
                <a:solidFill>
                  <a:schemeClr val="bg1"/>
                </a:solidFill>
              </a:defRPr>
            </a:lvl3pPr>
            <a:lvl4pPr>
              <a:defRPr sz="2600">
                <a:solidFill>
                  <a:schemeClr val="bg1"/>
                </a:solidFill>
              </a:defRPr>
            </a:lvl4pPr>
            <a:lvl5pPr>
              <a:defRPr sz="2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3844129-DCD1-424F-9273-28C7B2C4F2F5}" type="datetimeFigureOut">
              <a:rPr lang="en-US" smtClean="0"/>
              <a:t>4/13/2020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AD4817-B8FD-497D-AA32-3FF6D0702178}" type="slidenum">
              <a:rPr lang="en-US" smtClean="0"/>
              <a:t>‹#›</a:t>
            </a:fld>
            <a:endParaRPr lang="en-US"/>
          </a:p>
        </p:txBody>
      </p:sp>
    </p:spTree>
    <p:extLst>
      <p:ext uri="{BB962C8B-B14F-4D97-AF65-F5344CB8AC3E}">
        <p14:creationId xmlns:p14="http://schemas.microsoft.com/office/powerpoint/2010/main" val="1431434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1143000"/>
            <a:ext cx="9144000" cy="4000500"/>
          </a:xfrm>
          <a:prstGeom prst="rect">
            <a:avLst/>
          </a:prstGeom>
          <a:solidFill>
            <a:schemeClr val="tx1"/>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9144000" cy="1143000"/>
          </a:xfrm>
          <a:prstGeom prst="rect">
            <a:avLst/>
          </a:prstGeom>
          <a:solidFill>
            <a:schemeClr val="accent2"/>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defRPr b="1" cap="all" spc="0">
                <a:ln/>
                <a:solidFill>
                  <a:schemeClr val="tx2"/>
                </a:solidFill>
                <a:effectLst>
                  <a:outerShdw blurRad="19685" dist="12700" dir="5400000" algn="tl" rotWithShape="0">
                    <a:schemeClr val="accent1">
                      <a:satMod val="130000"/>
                      <a:alpha val="60000"/>
                    </a:schemeClr>
                  </a:outerShdw>
                  <a:reflection blurRad="10000" stA="55000" endPos="48000" dist="500" dir="5400000" sy="-100000" algn="bl" rotWithShape="0"/>
                </a:effectLst>
              </a:defRPr>
            </a:lvl1pPr>
          </a:lstStyle>
          <a:p>
            <a:r>
              <a:rPr lang="en-US" dirty="0"/>
              <a:t>Click to edit Master title style</a:t>
            </a:r>
          </a:p>
        </p:txBody>
      </p:sp>
      <p:sp>
        <p:nvSpPr>
          <p:cNvPr id="3" name="Date Placeholder 2"/>
          <p:cNvSpPr>
            <a:spLocks noGrp="1"/>
          </p:cNvSpPr>
          <p:nvPr>
            <p:ph type="dt" sz="half" idx="10"/>
          </p:nvPr>
        </p:nvSpPr>
        <p:spPr/>
        <p:txBody>
          <a:bodyPr/>
          <a:lstStyle/>
          <a:p>
            <a:fld id="{A3844129-DCD1-424F-9273-28C7B2C4F2F5}" type="datetimeFigureOut">
              <a:rPr lang="en-US" smtClean="0"/>
              <a:t>4/13/2020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AD4817-B8FD-497D-AA32-3FF6D0702178}" type="slidenum">
              <a:rPr lang="en-US" smtClean="0"/>
              <a:t>‹#›</a:t>
            </a:fld>
            <a:endParaRPr lang="en-US"/>
          </a:p>
        </p:txBody>
      </p:sp>
    </p:spTree>
    <p:extLst>
      <p:ext uri="{BB962C8B-B14F-4D97-AF65-F5344CB8AC3E}">
        <p14:creationId xmlns:p14="http://schemas.microsoft.com/office/powerpoint/2010/main" val="3151732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tx1"/>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3844129-DCD1-424F-9273-28C7B2C4F2F5}" type="datetimeFigureOut">
              <a:rPr lang="en-US" smtClean="0"/>
              <a:t>4/13/2020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AD4817-B8FD-497D-AA32-3FF6D0702178}" type="slidenum">
              <a:rPr lang="en-US" smtClean="0"/>
              <a:t>‹#›</a:t>
            </a:fld>
            <a:endParaRPr lang="en-US"/>
          </a:p>
        </p:txBody>
      </p:sp>
    </p:spTree>
    <p:extLst>
      <p:ext uri="{BB962C8B-B14F-4D97-AF65-F5344CB8AC3E}">
        <p14:creationId xmlns:p14="http://schemas.microsoft.com/office/powerpoint/2010/main" val="233084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3505200" y="0"/>
            <a:ext cx="5638800" cy="5143500"/>
          </a:xfrm>
          <a:prstGeom prst="rect">
            <a:avLst/>
          </a:prstGeom>
          <a:solidFill>
            <a:schemeClr val="tx1"/>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3505200" cy="5143500"/>
          </a:xfrm>
          <a:prstGeom prst="rect">
            <a:avLst/>
          </a:prstGeom>
          <a:solidFill>
            <a:schemeClr val="accent2"/>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204787"/>
            <a:ext cx="3008313" cy="871538"/>
          </a:xfrm>
        </p:spPr>
        <p:txBody>
          <a:bodyPr anchor="b">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a:defRPr sz="2000" b="1" cap="all" spc="0">
                <a:ln/>
                <a:solidFill>
                  <a:schemeClr val="tx2"/>
                </a:solidFill>
                <a:effectLst>
                  <a:outerShdw blurRad="19685" dist="12700" dir="5400000" algn="tl" rotWithShape="0">
                    <a:schemeClr val="accent1">
                      <a:satMod val="130000"/>
                      <a:alpha val="60000"/>
                    </a:schemeClr>
                  </a:outerShdw>
                  <a:reflection blurRad="10000" stA="55000" endPos="48000" dist="500" dir="5400000" sy="-100000" algn="bl" rotWithShape="0"/>
                </a:effectLst>
              </a:defRPr>
            </a:lvl1pPr>
          </a:lstStyle>
          <a:p>
            <a:r>
              <a:rPr lang="en-US" dirty="0"/>
              <a:t>Click to edit Master title style</a:t>
            </a:r>
          </a:p>
        </p:txBody>
      </p:sp>
      <p:sp>
        <p:nvSpPr>
          <p:cNvPr id="3" name="Content Placeholder 2"/>
          <p:cNvSpPr>
            <a:spLocks noGrp="1"/>
          </p:cNvSpPr>
          <p:nvPr>
            <p:ph idx="1"/>
          </p:nvPr>
        </p:nvSpPr>
        <p:spPr>
          <a:xfrm>
            <a:off x="3733800" y="204788"/>
            <a:ext cx="5181600" cy="4389835"/>
          </a:xfrm>
        </p:spPr>
        <p:txBody>
          <a:bodyPr>
            <a:normAutofit/>
          </a:bodyPr>
          <a:lstStyle>
            <a:lvl1pPr>
              <a:defRPr sz="2600">
                <a:solidFill>
                  <a:schemeClr val="bg1"/>
                </a:solidFill>
              </a:defRPr>
            </a:lvl1pPr>
            <a:lvl2pPr>
              <a:defRPr sz="2600">
                <a:solidFill>
                  <a:schemeClr val="bg1"/>
                </a:solidFill>
              </a:defRPr>
            </a:lvl2pPr>
            <a:lvl3pPr>
              <a:defRPr sz="2600">
                <a:solidFill>
                  <a:schemeClr val="bg1"/>
                </a:solidFill>
              </a:defRPr>
            </a:lvl3pPr>
            <a:lvl4pPr>
              <a:defRPr sz="2600">
                <a:solidFill>
                  <a:schemeClr val="bg1"/>
                </a:solidFill>
              </a:defRPr>
            </a:lvl4pPr>
            <a:lvl5pPr>
              <a:defRPr sz="26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28600"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844129-DCD1-424F-9273-28C7B2C4F2F5}"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AD4817-B8FD-497D-AA32-3FF6D0702178}" type="slidenum">
              <a:rPr lang="en-US" smtClean="0"/>
              <a:t>‹#›</a:t>
            </a:fld>
            <a:endParaRPr lang="en-US"/>
          </a:p>
        </p:txBody>
      </p:sp>
    </p:spTree>
    <p:extLst>
      <p:ext uri="{BB962C8B-B14F-4D97-AF65-F5344CB8AC3E}">
        <p14:creationId xmlns:p14="http://schemas.microsoft.com/office/powerpoint/2010/main" val="2703607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9144000" cy="3543300"/>
          </a:xfrm>
          <a:prstGeom prst="rect">
            <a:avLst/>
          </a:prstGeom>
          <a:solidFill>
            <a:schemeClr val="tx1"/>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3543300"/>
            <a:ext cx="9144000" cy="1585913"/>
          </a:xfrm>
          <a:prstGeom prst="rect">
            <a:avLst/>
          </a:prstGeom>
          <a:solidFill>
            <a:schemeClr val="accent2"/>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3714750"/>
            <a:ext cx="8686800" cy="425054"/>
          </a:xfrm>
        </p:spPr>
        <p:txBody>
          <a:bodyPr anchor="b">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a:defRPr sz="2000" b="1" cap="all" spc="0">
                <a:ln/>
                <a:solidFill>
                  <a:schemeClr val="tx2"/>
                </a:solidFill>
                <a:effectLst>
                  <a:outerShdw blurRad="19685" dist="12700" dir="5400000" algn="tl" rotWithShape="0">
                    <a:schemeClr val="accent1">
                      <a:satMod val="130000"/>
                      <a:alpha val="60000"/>
                    </a:schemeClr>
                  </a:outerShdw>
                  <a:reflection blurRad="10000" stA="55000" endPos="48000" dist="500" dir="5400000" sy="-100000" algn="bl" rotWithShape="0"/>
                </a:effectLst>
              </a:defRPr>
            </a:lvl1pPr>
          </a:lstStyle>
          <a:p>
            <a:r>
              <a:rPr lang="en-US" dirty="0"/>
              <a:t>Click to edit Master title style</a:t>
            </a:r>
          </a:p>
        </p:txBody>
      </p:sp>
      <p:sp>
        <p:nvSpPr>
          <p:cNvPr id="3" name="Picture Placeholder 2"/>
          <p:cNvSpPr>
            <a:spLocks noGrp="1"/>
          </p:cNvSpPr>
          <p:nvPr>
            <p:ph type="pic" idx="1"/>
          </p:nvPr>
        </p:nvSpPr>
        <p:spPr>
          <a:xfrm>
            <a:off x="152400" y="171450"/>
            <a:ext cx="8763000" cy="32004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28600" y="4139803"/>
            <a:ext cx="86868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844129-DCD1-424F-9273-28C7B2C4F2F5}"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AD4817-B8FD-497D-AA32-3FF6D0702178}" type="slidenum">
              <a:rPr lang="en-US" smtClean="0"/>
              <a:t>‹#›</a:t>
            </a:fld>
            <a:endParaRPr lang="en-US"/>
          </a:p>
        </p:txBody>
      </p:sp>
    </p:spTree>
    <p:extLst>
      <p:ext uri="{BB962C8B-B14F-4D97-AF65-F5344CB8AC3E}">
        <p14:creationId xmlns:p14="http://schemas.microsoft.com/office/powerpoint/2010/main" val="2294862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5978"/>
            <a:ext cx="8610600" cy="708422"/>
          </a:xfrm>
          <a:prstGeom prst="rect">
            <a:avLst/>
          </a:prstGeom>
        </p:spPr>
        <p:txBody>
          <a:bodyPr vert="horz" lIns="91440" tIns="45720" rIns="91440" bIns="45720"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dirty="0"/>
              <a:t>Click to edit Master title style</a:t>
            </a:r>
          </a:p>
        </p:txBody>
      </p:sp>
      <p:sp>
        <p:nvSpPr>
          <p:cNvPr id="3" name="Text Placeholder 2"/>
          <p:cNvSpPr>
            <a:spLocks noGrp="1"/>
          </p:cNvSpPr>
          <p:nvPr>
            <p:ph type="body" idx="1"/>
          </p:nvPr>
        </p:nvSpPr>
        <p:spPr>
          <a:xfrm>
            <a:off x="228600" y="1257301"/>
            <a:ext cx="8610600" cy="33373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3844129-DCD1-424F-9273-28C7B2C4F2F5}" type="datetimeFigureOut">
              <a:rPr lang="en-US" smtClean="0"/>
              <a:t>4/13/2020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AD4817-B8FD-497D-AA32-3FF6D0702178}" type="slidenum">
              <a:rPr lang="en-US" smtClean="0"/>
              <a:t>‹#›</a:t>
            </a:fld>
            <a:endParaRPr lang="en-US"/>
          </a:p>
        </p:txBody>
      </p:sp>
    </p:spTree>
    <p:extLst>
      <p:ext uri="{BB962C8B-B14F-4D97-AF65-F5344CB8AC3E}">
        <p14:creationId xmlns:p14="http://schemas.microsoft.com/office/powerpoint/2010/main" val="2812477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b="1" kern="1200" cap="all" spc="0">
          <a:ln/>
          <a:solidFill>
            <a:schemeClr val="tx2"/>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defRPr>
      </a:lvl1pPr>
    </p:titleStyle>
    <p:bodyStyle>
      <a:lvl1pPr marL="342900" indent="-342900" algn="l" defTabSz="914400" rtl="0" eaLnBrk="1" latinLnBrk="0" hangingPunct="1">
        <a:spcBef>
          <a:spcPct val="20000"/>
        </a:spcBef>
        <a:buFont typeface="Wingdings 2" pitchFamily="18" charset="2"/>
        <a:buChar char=""/>
        <a:defRPr sz="2600" kern="1200">
          <a:solidFill>
            <a:schemeClr val="bg1"/>
          </a:solidFill>
          <a:latin typeface="+mn-lt"/>
          <a:ea typeface="+mn-ea"/>
          <a:cs typeface="+mn-cs"/>
        </a:defRPr>
      </a:lvl1pPr>
      <a:lvl2pPr marL="742950" indent="-285750" algn="l" defTabSz="914400" rtl="0" eaLnBrk="1" latinLnBrk="0" hangingPunct="1">
        <a:spcBef>
          <a:spcPct val="20000"/>
        </a:spcBef>
        <a:buFont typeface="Wingdings 2" pitchFamily="18" charset="2"/>
        <a:buChar char=""/>
        <a:defRPr sz="2600" kern="1200">
          <a:solidFill>
            <a:schemeClr val="bg1"/>
          </a:solidFill>
          <a:latin typeface="+mn-lt"/>
          <a:ea typeface="+mn-ea"/>
          <a:cs typeface="+mn-cs"/>
        </a:defRPr>
      </a:lvl2pPr>
      <a:lvl3pPr marL="1143000" indent="-228600" algn="l" defTabSz="914400" rtl="0" eaLnBrk="1" latinLnBrk="0" hangingPunct="1">
        <a:spcBef>
          <a:spcPct val="20000"/>
        </a:spcBef>
        <a:buFont typeface="Wingdings 2" pitchFamily="18" charset="2"/>
        <a:buChar char=""/>
        <a:defRPr sz="2600" kern="1200">
          <a:solidFill>
            <a:schemeClr val="bg1"/>
          </a:solidFill>
          <a:latin typeface="+mn-lt"/>
          <a:ea typeface="+mn-ea"/>
          <a:cs typeface="+mn-cs"/>
        </a:defRPr>
      </a:lvl3pPr>
      <a:lvl4pPr marL="1600200" indent="-228600" algn="l" defTabSz="914400" rtl="0" eaLnBrk="1" latinLnBrk="0" hangingPunct="1">
        <a:spcBef>
          <a:spcPct val="20000"/>
        </a:spcBef>
        <a:buFont typeface="Wingdings 2" pitchFamily="18" charset="2"/>
        <a:buChar char=""/>
        <a:defRPr sz="2600" kern="1200">
          <a:solidFill>
            <a:schemeClr val="bg1"/>
          </a:solidFill>
          <a:latin typeface="+mn-lt"/>
          <a:ea typeface="+mn-ea"/>
          <a:cs typeface="+mn-cs"/>
        </a:defRPr>
      </a:lvl4pPr>
      <a:lvl5pPr marL="2057400" indent="-228600" algn="l" defTabSz="914400" rtl="0" eaLnBrk="1" latinLnBrk="0" hangingPunct="1">
        <a:spcBef>
          <a:spcPct val="20000"/>
        </a:spcBef>
        <a:buFont typeface="Wingdings 2" pitchFamily="18" charset="2"/>
        <a:buChar char=""/>
        <a:defRPr sz="2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Answers/Chapter%2012/Geometry%2012.1%20Answers.ppt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omework%20Quizzes/Chapter%2012/Geometry%2012.1%20Quiz.pptx"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rwright@andrews.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3" Type="http://schemas.openxmlformats.org/officeDocument/2006/relationships/image" Target="../media/image28.png"/><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image" Target="../media/image41.png"/><Relationship Id="rId21" Type="http://schemas.openxmlformats.org/officeDocument/2006/relationships/image" Target="../media/image32.png"/><Relationship Id="rId34" Type="http://schemas.openxmlformats.org/officeDocument/2006/relationships/customXml" Target="../ink/ink16.xml"/><Relationship Id="rId42" Type="http://schemas.openxmlformats.org/officeDocument/2006/relationships/customXml" Target="../ink/ink20.xml"/><Relationship Id="rId47" Type="http://schemas.openxmlformats.org/officeDocument/2006/relationships/image" Target="../media/image45.png"/><Relationship Id="rId50" Type="http://schemas.openxmlformats.org/officeDocument/2006/relationships/customXml" Target="../ink/ink24.xml"/><Relationship Id="rId55" Type="http://schemas.openxmlformats.org/officeDocument/2006/relationships/image" Target="../media/image49.png"/><Relationship Id="rId63" Type="http://schemas.openxmlformats.org/officeDocument/2006/relationships/image" Target="../media/image53.png"/><Relationship Id="rId68" Type="http://schemas.openxmlformats.org/officeDocument/2006/relationships/customXml" Target="../ink/ink33.xml"/><Relationship Id="rId7" Type="http://schemas.openxmlformats.org/officeDocument/2006/relationships/image" Target="../media/image25.png"/><Relationship Id="rId2" Type="http://schemas.openxmlformats.org/officeDocument/2006/relationships/notesSlide" Target="../notesSlides/notesSlide20.xml"/><Relationship Id="rId16" Type="http://schemas.openxmlformats.org/officeDocument/2006/relationships/customXml" Target="../ink/ink7.xml"/><Relationship Id="rId29"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customXml" Target="../ink/ink2.xml"/><Relationship Id="rId11" Type="http://schemas.openxmlformats.org/officeDocument/2006/relationships/image" Target="../media/image27.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40.png"/><Relationship Id="rId40" Type="http://schemas.openxmlformats.org/officeDocument/2006/relationships/customXml" Target="../ink/ink19.xml"/><Relationship Id="rId45" Type="http://schemas.openxmlformats.org/officeDocument/2006/relationships/image" Target="../media/image44.png"/><Relationship Id="rId53" Type="http://schemas.openxmlformats.org/officeDocument/2006/relationships/image" Target="../media/image48.png"/><Relationship Id="rId58" Type="http://schemas.openxmlformats.org/officeDocument/2006/relationships/customXml" Target="../ink/ink28.xml"/><Relationship Id="rId66" Type="http://schemas.openxmlformats.org/officeDocument/2006/relationships/customXml" Target="../ink/ink32.xml"/><Relationship Id="rId5" Type="http://schemas.openxmlformats.org/officeDocument/2006/relationships/image" Target="../media/image24.png"/><Relationship Id="rId15" Type="http://schemas.openxmlformats.org/officeDocument/2006/relationships/image" Target="../media/image29.png"/><Relationship Id="rId23" Type="http://schemas.openxmlformats.org/officeDocument/2006/relationships/image" Target="../media/image33.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46.png"/><Relationship Id="rId57" Type="http://schemas.openxmlformats.org/officeDocument/2006/relationships/image" Target="../media/image50.png"/><Relationship Id="rId61" Type="http://schemas.openxmlformats.org/officeDocument/2006/relationships/image" Target="../media/image52.png"/><Relationship Id="rId10" Type="http://schemas.openxmlformats.org/officeDocument/2006/relationships/customXml" Target="../ink/ink4.xml"/><Relationship Id="rId19" Type="http://schemas.openxmlformats.org/officeDocument/2006/relationships/image" Target="../media/image31.png"/><Relationship Id="rId31" Type="http://schemas.openxmlformats.org/officeDocument/2006/relationships/image" Target="../media/image37.png"/><Relationship Id="rId44" Type="http://schemas.openxmlformats.org/officeDocument/2006/relationships/customXml" Target="../ink/ink21.xml"/><Relationship Id="rId52" Type="http://schemas.openxmlformats.org/officeDocument/2006/relationships/customXml" Target="../ink/ink25.xml"/><Relationship Id="rId60" Type="http://schemas.openxmlformats.org/officeDocument/2006/relationships/customXml" Target="../ink/ink29.xml"/><Relationship Id="rId65" Type="http://schemas.openxmlformats.org/officeDocument/2006/relationships/image" Target="../media/image54.png"/><Relationship Id="rId4" Type="http://schemas.openxmlformats.org/officeDocument/2006/relationships/customXml" Target="../ink/ink1.xml"/><Relationship Id="rId9" Type="http://schemas.openxmlformats.org/officeDocument/2006/relationships/image" Target="../media/image26.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35.png"/><Relationship Id="rId30" Type="http://schemas.openxmlformats.org/officeDocument/2006/relationships/customXml" Target="../ink/ink14.xml"/><Relationship Id="rId35" Type="http://schemas.openxmlformats.org/officeDocument/2006/relationships/image" Target="../media/image39.png"/><Relationship Id="rId43" Type="http://schemas.openxmlformats.org/officeDocument/2006/relationships/image" Target="../media/image43.png"/><Relationship Id="rId48" Type="http://schemas.openxmlformats.org/officeDocument/2006/relationships/customXml" Target="../ink/ink23.xml"/><Relationship Id="rId56" Type="http://schemas.openxmlformats.org/officeDocument/2006/relationships/customXml" Target="../ink/ink27.xml"/><Relationship Id="rId64" Type="http://schemas.openxmlformats.org/officeDocument/2006/relationships/customXml" Target="../ink/ink31.xml"/><Relationship Id="rId69" Type="http://schemas.openxmlformats.org/officeDocument/2006/relationships/image" Target="../media/image56.png"/><Relationship Id="rId8" Type="http://schemas.openxmlformats.org/officeDocument/2006/relationships/customXml" Target="../ink/ink3.xml"/><Relationship Id="rId51" Type="http://schemas.openxmlformats.org/officeDocument/2006/relationships/image" Target="../media/image47.png"/><Relationship Id="rId3" Type="http://schemas.openxmlformats.org/officeDocument/2006/relationships/image" Target="../media/image23.png"/><Relationship Id="rId12" Type="http://schemas.openxmlformats.org/officeDocument/2006/relationships/customXml" Target="../ink/ink5.xml"/><Relationship Id="rId17" Type="http://schemas.openxmlformats.org/officeDocument/2006/relationships/image" Target="../media/image30.png"/><Relationship Id="rId25" Type="http://schemas.openxmlformats.org/officeDocument/2006/relationships/image" Target="../media/image34.png"/><Relationship Id="rId33" Type="http://schemas.openxmlformats.org/officeDocument/2006/relationships/image" Target="../media/image38.png"/><Relationship Id="rId38" Type="http://schemas.openxmlformats.org/officeDocument/2006/relationships/customXml" Target="../ink/ink18.xml"/><Relationship Id="rId46" Type="http://schemas.openxmlformats.org/officeDocument/2006/relationships/customXml" Target="../ink/ink22.xml"/><Relationship Id="rId59" Type="http://schemas.openxmlformats.org/officeDocument/2006/relationships/image" Target="../media/image51.png"/><Relationship Id="rId67" Type="http://schemas.openxmlformats.org/officeDocument/2006/relationships/image" Target="../media/image55.png"/><Relationship Id="rId20" Type="http://schemas.openxmlformats.org/officeDocument/2006/relationships/customXml" Target="../ink/ink9.xml"/><Relationship Id="rId41" Type="http://schemas.openxmlformats.org/officeDocument/2006/relationships/image" Target="../media/image42.png"/><Relationship Id="rId54" Type="http://schemas.openxmlformats.org/officeDocument/2006/relationships/customXml" Target="../ink/ink26.xml"/><Relationship Id="rId62" Type="http://schemas.openxmlformats.org/officeDocument/2006/relationships/customXml" Target="../ink/ink30.xml"/></Relationships>
</file>

<file path=ppt/slides/_rels/slide22.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Answers/Chapter%2012/Geometry%2012.2%20Answers.ppt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omework%20Quizzes/Chapter%2012/Geometry%2012.2%20Quiz.pptx"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67.jpeg"/></Relationships>
</file>

<file path=ppt/slides/_rels/slide31.xml.rels><?xml version="1.0" encoding="UTF-8" standalone="yes"?>
<Relationships xmlns="http://schemas.openxmlformats.org/package/2006/relationships"><Relationship Id="rId3" Type="http://schemas.openxmlformats.org/officeDocument/2006/relationships/hyperlink" Target="Answers/Chapter%2012/Geometry%2012.3%20Answers.pptx"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omework%20Quizzes/Chapter%2012/Geometry%2012.3%20Quiz.pptx"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350.png"/><Relationship Id="rId4" Type="http://schemas.openxmlformats.org/officeDocument/2006/relationships/image" Target="../media/image68.png"/></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70.png"/></Relationships>
</file>

<file path=ppt/slides/_rels/slide35.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customXml" Target="../ink/ink38.xml"/><Relationship Id="rId3" Type="http://schemas.openxmlformats.org/officeDocument/2006/relationships/image" Target="../media/image73.png"/><Relationship Id="rId7" Type="http://schemas.openxmlformats.org/officeDocument/2006/relationships/customXml" Target="../ink/ink35.xml"/><Relationship Id="rId12" Type="http://schemas.openxmlformats.org/officeDocument/2006/relationships/image" Target="../media/image78.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75.png"/><Relationship Id="rId11" Type="http://schemas.openxmlformats.org/officeDocument/2006/relationships/customXml" Target="../ink/ink37.xml"/><Relationship Id="rId5" Type="http://schemas.openxmlformats.org/officeDocument/2006/relationships/customXml" Target="../ink/ink34.xml"/><Relationship Id="rId15" Type="http://schemas.openxmlformats.org/officeDocument/2006/relationships/image" Target="../media/image80.png"/><Relationship Id="rId10" Type="http://schemas.openxmlformats.org/officeDocument/2006/relationships/image" Target="../media/image77.png"/><Relationship Id="rId4" Type="http://schemas.openxmlformats.org/officeDocument/2006/relationships/image" Target="../media/image72.png"/><Relationship Id="rId9" Type="http://schemas.openxmlformats.org/officeDocument/2006/relationships/customXml" Target="../ink/ink36.xml"/><Relationship Id="rId14" Type="http://schemas.openxmlformats.org/officeDocument/2006/relationships/image" Target="../media/image79.png"/></Relationships>
</file>

<file path=ppt/slides/_rels/slide3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82.png"/></Relationships>
</file>

<file path=ppt/slides/_rels/slide3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74.png"/></Relationships>
</file>

<file path=ppt/slides/_rels/slide38.xml.rels><?xml version="1.0" encoding="UTF-8" standalone="yes"?>
<Relationships xmlns="http://schemas.openxmlformats.org/package/2006/relationships"><Relationship Id="rId3" Type="http://schemas.openxmlformats.org/officeDocument/2006/relationships/hyperlink" Target="Answers/Chapter%2012/Geometry%2012.4%20Answers.pptx"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omework%20Quizzes/Chapter%2012/Geometry%2012.4%20Quiz.pptx"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1.png"/><Relationship Id="rId4" Type="http://schemas.openxmlformats.org/officeDocument/2006/relationships/image" Target="../media/image420.png"/></Relationships>
</file>

<file path=ppt/slides/_rels/slide41.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customXml" Target="../ink/ink43.xml"/><Relationship Id="rId18" Type="http://schemas.openxmlformats.org/officeDocument/2006/relationships/image" Target="../media/image95.png"/><Relationship Id="rId3" Type="http://schemas.openxmlformats.org/officeDocument/2006/relationships/image" Target="../media/image87.png"/><Relationship Id="rId7" Type="http://schemas.openxmlformats.org/officeDocument/2006/relationships/customXml" Target="../ink/ink40.xml"/><Relationship Id="rId12" Type="http://schemas.openxmlformats.org/officeDocument/2006/relationships/image" Target="../media/image92.png"/><Relationship Id="rId17" Type="http://schemas.openxmlformats.org/officeDocument/2006/relationships/customXml" Target="../ink/ink45.xml"/><Relationship Id="rId2" Type="http://schemas.openxmlformats.org/officeDocument/2006/relationships/notesSlide" Target="../notesSlides/notesSlide40.xml"/><Relationship Id="rId16" Type="http://schemas.openxmlformats.org/officeDocument/2006/relationships/image" Target="../media/image94.png"/><Relationship Id="rId20" Type="http://schemas.openxmlformats.org/officeDocument/2006/relationships/image" Target="../media/image96.png"/><Relationship Id="rId1" Type="http://schemas.openxmlformats.org/officeDocument/2006/relationships/slideLayout" Target="../slideLayouts/slideLayout4.xml"/><Relationship Id="rId6" Type="http://schemas.openxmlformats.org/officeDocument/2006/relationships/image" Target="../media/image89.png"/><Relationship Id="rId11" Type="http://schemas.openxmlformats.org/officeDocument/2006/relationships/customXml" Target="../ink/ink42.xml"/><Relationship Id="rId5" Type="http://schemas.openxmlformats.org/officeDocument/2006/relationships/customXml" Target="../ink/ink39.xml"/><Relationship Id="rId15" Type="http://schemas.openxmlformats.org/officeDocument/2006/relationships/customXml" Target="../ink/ink44.xml"/><Relationship Id="rId10" Type="http://schemas.openxmlformats.org/officeDocument/2006/relationships/image" Target="../media/image91.png"/><Relationship Id="rId19" Type="http://schemas.openxmlformats.org/officeDocument/2006/relationships/customXml" Target="../ink/ink46.xml"/><Relationship Id="rId4" Type="http://schemas.openxmlformats.org/officeDocument/2006/relationships/image" Target="../media/image85.png"/><Relationship Id="rId9" Type="http://schemas.openxmlformats.org/officeDocument/2006/relationships/customXml" Target="../ink/ink41.xml"/><Relationship Id="rId14" Type="http://schemas.openxmlformats.org/officeDocument/2006/relationships/image" Target="../media/image93.png"/></Relationships>
</file>

<file path=ppt/slides/_rels/slide42.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7.png"/><Relationship Id="rId7" Type="http://schemas.openxmlformats.org/officeDocument/2006/relationships/customXml" Target="../ink/ink48.xml"/><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99.png"/><Relationship Id="rId5" Type="http://schemas.openxmlformats.org/officeDocument/2006/relationships/customXml" Target="../ink/ink47.xml"/><Relationship Id="rId4" Type="http://schemas.openxmlformats.org/officeDocument/2006/relationships/image" Target="../media/image86.png"/></Relationships>
</file>

<file path=ppt/slides/_rels/slide43.xml.rels><?xml version="1.0" encoding="UTF-8" standalone="yes"?>
<Relationships xmlns="http://schemas.openxmlformats.org/package/2006/relationships"><Relationship Id="rId3" Type="http://schemas.openxmlformats.org/officeDocument/2006/relationships/hyperlink" Target="Answers/Chapter%2012/Geometry%2012.5%20Answers.pptx"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omework%20Quizzes/Chapter%2012/Geometry%2012.5%20Quiz.pptx"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98.png"/><Relationship Id="rId4" Type="http://schemas.openxmlformats.org/officeDocument/2006/relationships/image" Target="../media/image500.png"/></Relationships>
</file>

<file path=ppt/slides/_rels/slide47.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106.png"/></Relationships>
</file>

<file path=ppt/slides/_rels/slide48.xml.rels><?xml version="1.0" encoding="UTF-8" standalone="yes"?>
<Relationships xmlns="http://schemas.openxmlformats.org/package/2006/relationships"><Relationship Id="rId3" Type="http://schemas.openxmlformats.org/officeDocument/2006/relationships/hyperlink" Target="Answers/Chapter%2012/Geometry%2012.6%20Answers.pptx"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omework%20Quizzes/Chapter%2012/Geometry%2012.6%20Quiz.pptx"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image" Target="../media/image111.png"/></Relationships>
</file>

<file path=ppt/slides/_rels/slide55.xml.rels><?xml version="1.0" encoding="UTF-8" standalone="yes"?>
<Relationships xmlns="http://schemas.openxmlformats.org/package/2006/relationships"><Relationship Id="rId3" Type="http://schemas.openxmlformats.org/officeDocument/2006/relationships/hyperlink" Target="Answers/Chapter%2012/Geometry%2012.7%20Answers.pptx"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omework%20Quizzes/Chapter%2012/Geometry%2012.7%20Quiz.ppt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Surface Area and Volume of Solids</a:t>
            </a:r>
          </a:p>
        </p:txBody>
      </p:sp>
      <p:sp>
        <p:nvSpPr>
          <p:cNvPr id="3" name="Subtitle 2"/>
          <p:cNvSpPr>
            <a:spLocks noGrp="1"/>
          </p:cNvSpPr>
          <p:nvPr>
            <p:ph type="subTitle" idx="1"/>
          </p:nvPr>
        </p:nvSpPr>
        <p:spPr/>
        <p:txBody>
          <a:bodyPr/>
          <a:lstStyle/>
          <a:p>
            <a:r>
              <a:rPr lang="en-US" dirty="0"/>
              <a:t>Geometry</a:t>
            </a:r>
          </a:p>
          <a:p>
            <a:r>
              <a:rPr lang="en-US" dirty="0"/>
              <a:t>Chapter 12</a:t>
            </a:r>
          </a:p>
        </p:txBody>
      </p:sp>
    </p:spTree>
    <p:extLst>
      <p:ext uri="{BB962C8B-B14F-4D97-AF65-F5344CB8AC3E}">
        <p14:creationId xmlns:p14="http://schemas.microsoft.com/office/powerpoint/2010/main" val="3830614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12.1 Explore Solids</a:t>
            </a:r>
          </a:p>
        </p:txBody>
      </p:sp>
      <p:sp>
        <p:nvSpPr>
          <p:cNvPr id="3" name="Content Placeholder 2"/>
          <p:cNvSpPr>
            <a:spLocks noGrp="1"/>
          </p:cNvSpPr>
          <p:nvPr>
            <p:ph sz="half" idx="1"/>
          </p:nvPr>
        </p:nvSpPr>
        <p:spPr/>
        <p:txBody>
          <a:bodyPr/>
          <a:lstStyle/>
          <a:p>
            <a:r>
              <a:rPr lang="en-US" dirty="0"/>
              <a:t>Cross Section</a:t>
            </a:r>
          </a:p>
          <a:p>
            <a:pPr lvl="1"/>
            <a:r>
              <a:rPr lang="en-US" dirty="0"/>
              <a:t>Imagine slicing a very thin slice of the solid</a:t>
            </a:r>
          </a:p>
          <a:p>
            <a:pPr lvl="1"/>
            <a:r>
              <a:rPr lang="en-US" dirty="0"/>
              <a:t>The cross section is the 2-D shape of the thin slice</a:t>
            </a:r>
          </a:p>
          <a:p>
            <a:pPr lvl="1"/>
            <a:endParaRPr lang="en-US" dirty="0"/>
          </a:p>
        </p:txBody>
      </p:sp>
      <p:pic>
        <p:nvPicPr>
          <p:cNvPr id="6" name="Picture 2"/>
          <p:cNvPicPr>
            <a:picLocks noGrp="1" noChangeAspect="1" noChangeArrowheads="1"/>
          </p:cNvPicPr>
          <p:nvPr>
            <p:ph sz="half" idx="2"/>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8200" y="1861263"/>
            <a:ext cx="4191000" cy="2128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640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12.1 Explore Solids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257300"/>
                <a:ext cx="8610600" cy="3657600"/>
              </a:xfrm>
            </p:spPr>
            <p:txBody>
              <a:bodyPr>
                <a:normAutofit fontScale="92500" lnSpcReduction="10000"/>
              </a:bodyPr>
              <a:lstStyle/>
              <a:p>
                <a:r>
                  <a:rPr lang="en-US" dirty="0"/>
                  <a:t>Find the number of faces, vertices, and edges of a regular dodecahedron.  Check with Euler’s Theorem.</a:t>
                </a:r>
              </a:p>
              <a:p>
                <a:endParaRPr lang="en-US" dirty="0">
                  <a:solidFill>
                    <a:srgbClr val="FFFF00"/>
                  </a:solidFill>
                </a:endParaRPr>
              </a:p>
              <a:p>
                <a:r>
                  <a:rPr lang="en-US" dirty="0">
                    <a:solidFill>
                      <a:srgbClr val="FFFF00"/>
                    </a:solidFill>
                  </a:rPr>
                  <a:t>12 Faces</a:t>
                </a:r>
              </a:p>
              <a:p>
                <a:r>
                  <a:rPr lang="en-US" dirty="0">
                    <a:solidFill>
                      <a:srgbClr val="FFFF00"/>
                    </a:solidFill>
                  </a:rPr>
                  <a:t>20 Vertices</a:t>
                </a:r>
              </a:p>
              <a:p>
                <a:r>
                  <a:rPr lang="en-US" dirty="0">
                    <a:solidFill>
                      <a:srgbClr val="FFFF00"/>
                    </a:solidFill>
                  </a:rPr>
                  <a:t>30 Edges</a:t>
                </a:r>
              </a:p>
              <a:p>
                <a14:m>
                  <m:oMath xmlns:m="http://schemas.openxmlformats.org/officeDocument/2006/math">
                    <m:r>
                      <a:rPr lang="en-US" b="0" i="1" smtClean="0">
                        <a:solidFill>
                          <a:srgbClr val="FFFF00"/>
                        </a:solidFill>
                        <a:latin typeface="Cambria Math" panose="02040503050406030204" pitchFamily="18" charset="0"/>
                      </a:rPr>
                      <m:t>𝐹</m:t>
                    </m:r>
                    <m:r>
                      <a:rPr lang="en-US" b="0" i="1" smtClean="0">
                        <a:solidFill>
                          <a:srgbClr val="FFFF00"/>
                        </a:solidFill>
                        <a:latin typeface="Cambria Math" panose="02040503050406030204" pitchFamily="18" charset="0"/>
                      </a:rPr>
                      <m:t>+</m:t>
                    </m:r>
                    <m:r>
                      <a:rPr lang="en-US" b="0" i="1" smtClean="0">
                        <a:solidFill>
                          <a:srgbClr val="FFFF00"/>
                        </a:solidFill>
                        <a:latin typeface="Cambria Math" panose="02040503050406030204" pitchFamily="18" charset="0"/>
                      </a:rPr>
                      <m:t>𝑉</m:t>
                    </m:r>
                    <m:r>
                      <a:rPr lang="en-US" b="0" i="1" smtClean="0">
                        <a:solidFill>
                          <a:srgbClr val="FFFF00"/>
                        </a:solidFill>
                        <a:latin typeface="Cambria Math" panose="02040503050406030204" pitchFamily="18" charset="0"/>
                      </a:rPr>
                      <m:t>=</m:t>
                    </m:r>
                    <m:r>
                      <a:rPr lang="en-US" b="0" i="1" smtClean="0">
                        <a:solidFill>
                          <a:srgbClr val="FFFF00"/>
                        </a:solidFill>
                        <a:latin typeface="Cambria Math" panose="02040503050406030204" pitchFamily="18" charset="0"/>
                      </a:rPr>
                      <m:t>𝐸</m:t>
                    </m:r>
                    <m:r>
                      <a:rPr lang="en-US" b="0" i="1" smtClean="0">
                        <a:solidFill>
                          <a:srgbClr val="FFFF00"/>
                        </a:solidFill>
                        <a:latin typeface="Cambria Math" panose="02040503050406030204" pitchFamily="18" charset="0"/>
                      </a:rPr>
                      <m:t>+2</m:t>
                    </m:r>
                  </m:oMath>
                </a14:m>
                <a:endParaRPr lang="en-US" b="0" dirty="0">
                  <a:solidFill>
                    <a:srgbClr val="FFFF00"/>
                  </a:solidFill>
                </a:endParaRPr>
              </a:p>
              <a:p>
                <a14:m>
                  <m:oMath xmlns:m="http://schemas.openxmlformats.org/officeDocument/2006/math">
                    <m:r>
                      <a:rPr lang="en-US" b="0" i="1" smtClean="0">
                        <a:solidFill>
                          <a:srgbClr val="FFFF00"/>
                        </a:solidFill>
                        <a:latin typeface="Cambria Math" panose="02040503050406030204" pitchFamily="18" charset="0"/>
                      </a:rPr>
                      <m:t>12+20=30+2</m:t>
                    </m:r>
                  </m:oMath>
                </a14:m>
                <a:endParaRPr lang="en-US" b="0" dirty="0">
                  <a:solidFill>
                    <a:srgbClr val="FFFF00"/>
                  </a:solidFill>
                </a:endParaRPr>
              </a:p>
              <a:p>
                <a14:m>
                  <m:oMath xmlns:m="http://schemas.openxmlformats.org/officeDocument/2006/math">
                    <m:r>
                      <a:rPr lang="en-US" b="0" i="1" smtClean="0">
                        <a:solidFill>
                          <a:srgbClr val="FFFF00"/>
                        </a:solidFill>
                        <a:latin typeface="Cambria Math" panose="02040503050406030204" pitchFamily="18" charset="0"/>
                      </a:rPr>
                      <m:t>32=32</m:t>
                    </m:r>
                  </m:oMath>
                </a14:m>
                <a:r>
                  <a:rPr lang="en-US" dirty="0">
                    <a:solidFill>
                      <a:srgbClr val="FFFF00"/>
                    </a:solidFill>
                  </a:rPr>
                  <a:t>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257300"/>
                <a:ext cx="8610600" cy="3657600"/>
              </a:xfrm>
              <a:blipFill>
                <a:blip r:embed="rId3"/>
                <a:stretch>
                  <a:fillRect l="-850" t="-2333" b="-2500"/>
                </a:stretch>
              </a:blipFill>
            </p:spPr>
            <p:txBody>
              <a:bodyPr/>
              <a:lstStyle/>
              <a:p>
                <a:r>
                  <a:rPr lang="en-US">
                    <a:noFill/>
                  </a:rPr>
                  <a:t> </a:t>
                </a:r>
              </a:p>
            </p:txBody>
          </p:sp>
        </mc:Fallback>
      </mc:AlternateContent>
      <p:pic>
        <p:nvPicPr>
          <p:cNvPr id="7" name="Picture 11" descr="613px-Dodecahedron">
            <a:extLst>
              <a:ext uri="{FF2B5EF4-FFF2-40B4-BE49-F238E27FC236}">
                <a16:creationId xmlns:a16="http://schemas.microsoft.com/office/drawing/2014/main" id="{6F9D6EA2-1C3D-4D9C-917D-CBA1E7FD3A0F}"/>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8400" y="2266950"/>
            <a:ext cx="2386013" cy="2117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1734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12.1 Explore Solids</a:t>
            </a:r>
          </a:p>
        </p:txBody>
      </p:sp>
      <p:sp>
        <p:nvSpPr>
          <p:cNvPr id="3" name="Content Placeholder 2"/>
          <p:cNvSpPr>
            <a:spLocks noGrp="1"/>
          </p:cNvSpPr>
          <p:nvPr>
            <p:ph idx="1"/>
          </p:nvPr>
        </p:nvSpPr>
        <p:spPr>
          <a:xfrm>
            <a:off x="228600" y="1257300"/>
            <a:ext cx="8610600" cy="3657600"/>
          </a:xfrm>
        </p:spPr>
        <p:txBody>
          <a:bodyPr>
            <a:normAutofit/>
          </a:bodyPr>
          <a:lstStyle/>
          <a:p>
            <a:r>
              <a:rPr lang="en-US" dirty="0"/>
              <a:t>Describe the cross section.</a:t>
            </a:r>
          </a:p>
          <a:p>
            <a:endParaRPr lang="en-US" dirty="0"/>
          </a:p>
          <a:p>
            <a:endParaRPr lang="en-US" dirty="0"/>
          </a:p>
          <a:p>
            <a:endParaRPr lang="en-US" dirty="0"/>
          </a:p>
          <a:p>
            <a:endParaRPr lang="en-US" dirty="0"/>
          </a:p>
          <a:p>
            <a:endParaRPr lang="en-US" dirty="0"/>
          </a:p>
        </p:txBody>
      </p:sp>
      <p:pic>
        <p:nvPicPr>
          <p:cNvPr id="512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720" y="2628902"/>
            <a:ext cx="2748100" cy="192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7326" y="2594556"/>
            <a:ext cx="2571368" cy="157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2D59D270-903F-4BBC-BAFA-46BA326B19C3}"/>
              </a:ext>
            </a:extLst>
          </p:cNvPr>
          <p:cNvSpPr txBox="1"/>
          <p:nvPr/>
        </p:nvSpPr>
        <p:spPr>
          <a:xfrm>
            <a:off x="2957784" y="2713763"/>
            <a:ext cx="1889630" cy="369332"/>
          </a:xfrm>
          <a:prstGeom prst="rect">
            <a:avLst/>
          </a:prstGeom>
          <a:noFill/>
        </p:spPr>
        <p:txBody>
          <a:bodyPr wrap="square" rtlCol="0">
            <a:spAutoFit/>
          </a:bodyPr>
          <a:lstStyle/>
          <a:p>
            <a:r>
              <a:rPr lang="en-US" dirty="0">
                <a:solidFill>
                  <a:srgbClr val="FFFF00"/>
                </a:solidFill>
              </a:rPr>
              <a:t>Triangle</a:t>
            </a:r>
          </a:p>
        </p:txBody>
      </p:sp>
      <p:sp>
        <p:nvSpPr>
          <p:cNvPr id="8" name="TextBox 7">
            <a:extLst>
              <a:ext uri="{FF2B5EF4-FFF2-40B4-BE49-F238E27FC236}">
                <a16:creationId xmlns:a16="http://schemas.microsoft.com/office/drawing/2014/main" id="{0D8F5632-2201-49C4-8BF5-6F45AB58F121}"/>
              </a:ext>
            </a:extLst>
          </p:cNvPr>
          <p:cNvSpPr txBox="1"/>
          <p:nvPr/>
        </p:nvSpPr>
        <p:spPr>
          <a:xfrm>
            <a:off x="7254370" y="2714031"/>
            <a:ext cx="1889630" cy="369332"/>
          </a:xfrm>
          <a:prstGeom prst="rect">
            <a:avLst/>
          </a:prstGeom>
          <a:noFill/>
        </p:spPr>
        <p:txBody>
          <a:bodyPr wrap="square" rtlCol="0">
            <a:spAutoFit/>
          </a:bodyPr>
          <a:lstStyle/>
          <a:p>
            <a:r>
              <a:rPr lang="en-US" dirty="0">
                <a:solidFill>
                  <a:srgbClr val="FFFF00"/>
                </a:solidFill>
              </a:rPr>
              <a:t>Circle</a:t>
            </a:r>
          </a:p>
        </p:txBody>
      </p:sp>
    </p:spTree>
    <p:extLst>
      <p:ext uri="{BB962C8B-B14F-4D97-AF65-F5344CB8AC3E}">
        <p14:creationId xmlns:p14="http://schemas.microsoft.com/office/powerpoint/2010/main" val="304453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500"/>
                                        <p:tgtEl>
                                          <p:spTgt spid="512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123"/>
                                        </p:tgtEl>
                                        <p:attrNameLst>
                                          <p:attrName>style.visibility</p:attrName>
                                        </p:attrNameLst>
                                      </p:cBhvr>
                                      <p:to>
                                        <p:strVal val="visible"/>
                                      </p:to>
                                    </p:set>
                                    <p:animEffect transition="in" filter="fade">
                                      <p:cBhvr>
                                        <p:cTn id="20" dur="500"/>
                                        <p:tgtEl>
                                          <p:spTgt spid="512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build="p"/>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12.1 Explore Solids</a:t>
            </a:r>
          </a:p>
        </p:txBody>
      </p:sp>
      <p:sp>
        <p:nvSpPr>
          <p:cNvPr id="3" name="Content Placeholder 2"/>
          <p:cNvSpPr>
            <a:spLocks noGrp="1"/>
          </p:cNvSpPr>
          <p:nvPr>
            <p:ph idx="1"/>
          </p:nvPr>
        </p:nvSpPr>
        <p:spPr>
          <a:xfrm>
            <a:off x="228600" y="1257300"/>
            <a:ext cx="8610600" cy="3657600"/>
          </a:xfrm>
        </p:spPr>
        <p:txBody>
          <a:bodyPr>
            <a:normAutofit/>
          </a:bodyPr>
          <a:lstStyle/>
          <a:p>
            <a:r>
              <a:rPr lang="en-US" dirty="0"/>
              <a:t>Describe the cross section.</a:t>
            </a:r>
          </a:p>
          <a:p>
            <a:endParaRPr lang="en-US" dirty="0"/>
          </a:p>
          <a:p>
            <a:endParaRPr lang="en-US" dirty="0"/>
          </a:p>
          <a:p>
            <a:endParaRPr lang="en-US" dirty="0"/>
          </a:p>
          <a:p>
            <a:endParaRPr lang="en-US" dirty="0"/>
          </a:p>
          <a:p>
            <a:endParaRPr lang="en-US" dirty="0"/>
          </a:p>
          <a:p>
            <a:r>
              <a:rPr lang="en-US" i="1" dirty="0"/>
              <a:t>798 #2-40 even, 44-60 even = 29</a:t>
            </a:r>
            <a:endParaRPr lang="en-US" dirty="0"/>
          </a:p>
        </p:txBody>
      </p:sp>
      <p:pic>
        <p:nvPicPr>
          <p:cNvPr id="5124"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1920733"/>
            <a:ext cx="2953111" cy="2003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9EE348AB-5AB6-41A6-B5C5-428D97E7C560}"/>
              </a:ext>
            </a:extLst>
          </p:cNvPr>
          <p:cNvSpPr txBox="1"/>
          <p:nvPr/>
        </p:nvSpPr>
        <p:spPr>
          <a:xfrm>
            <a:off x="4158925" y="2387084"/>
            <a:ext cx="1889630" cy="369332"/>
          </a:xfrm>
          <a:prstGeom prst="rect">
            <a:avLst/>
          </a:prstGeom>
          <a:noFill/>
        </p:spPr>
        <p:txBody>
          <a:bodyPr wrap="square" rtlCol="0">
            <a:spAutoFit/>
          </a:bodyPr>
          <a:lstStyle/>
          <a:p>
            <a:r>
              <a:rPr lang="en-US" dirty="0">
                <a:solidFill>
                  <a:srgbClr val="FFFF00"/>
                </a:solidFill>
              </a:rPr>
              <a:t>hexagon</a:t>
            </a:r>
          </a:p>
        </p:txBody>
      </p:sp>
    </p:spTree>
    <p:extLst>
      <p:ext uri="{BB962C8B-B14F-4D97-AF65-F5344CB8AC3E}">
        <p14:creationId xmlns:p14="http://schemas.microsoft.com/office/powerpoint/2010/main" val="360010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Answers and Quiz</a:t>
            </a:r>
          </a:p>
        </p:txBody>
      </p:sp>
      <p:sp>
        <p:nvSpPr>
          <p:cNvPr id="3" name="Content Placeholder 2"/>
          <p:cNvSpPr>
            <a:spLocks noGrp="1"/>
          </p:cNvSpPr>
          <p:nvPr>
            <p:ph idx="1"/>
          </p:nvPr>
        </p:nvSpPr>
        <p:spPr/>
        <p:txBody>
          <a:bodyPr/>
          <a:lstStyle/>
          <a:p>
            <a:r>
              <a:rPr lang="en-US" dirty="0">
                <a:hlinkClick r:id="rId3" action="ppaction://hlinkpres?slideindex=1&amp;slidetitle="/>
              </a:rPr>
              <a:t>12.1 Answers</a:t>
            </a:r>
            <a:endParaRPr lang="en-US" dirty="0"/>
          </a:p>
          <a:p>
            <a:endParaRPr lang="en-US" dirty="0"/>
          </a:p>
          <a:p>
            <a:r>
              <a:rPr lang="en-US" dirty="0">
                <a:hlinkClick r:id="rId4" action="ppaction://hlinkpres?slideindex=1&amp;slidetitle="/>
              </a:rPr>
              <a:t>12.1 Homework Quiz</a:t>
            </a:r>
            <a:endParaRPr lang="en-US" dirty="0"/>
          </a:p>
        </p:txBody>
      </p:sp>
    </p:spTree>
    <p:extLst>
      <p:ext uri="{BB962C8B-B14F-4D97-AF65-F5344CB8AC3E}">
        <p14:creationId xmlns:p14="http://schemas.microsoft.com/office/powerpoint/2010/main" val="2265284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US" dirty="0"/>
              <a:t>12.2 Surface Area of Prisms and Cylinders</a:t>
            </a:r>
          </a:p>
        </p:txBody>
      </p:sp>
      <p:sp>
        <p:nvSpPr>
          <p:cNvPr id="22531" name="Rectangle 3"/>
          <p:cNvSpPr>
            <a:spLocks noGrp="1" noChangeArrowheads="1"/>
          </p:cNvSpPr>
          <p:nvPr>
            <p:ph type="body" idx="1"/>
          </p:nvPr>
        </p:nvSpPr>
        <p:spPr/>
        <p:txBody>
          <a:bodyPr/>
          <a:lstStyle/>
          <a:p>
            <a:pPr eaLnBrk="1" hangingPunct="1">
              <a:lnSpc>
                <a:spcPct val="90000"/>
              </a:lnSpc>
            </a:pPr>
            <a:r>
              <a:rPr lang="en-US" dirty="0"/>
              <a:t>Surface area = sum of the areas of each surface of the solid</a:t>
            </a:r>
          </a:p>
          <a:p>
            <a:pPr lvl="1" eaLnBrk="1" hangingPunct="1">
              <a:lnSpc>
                <a:spcPct val="90000"/>
              </a:lnSpc>
            </a:pPr>
            <a:r>
              <a:rPr lang="en-US" dirty="0"/>
              <a:t>In order to calculate surface area it is sometimes easier to draw all the surfaces</a:t>
            </a:r>
          </a:p>
        </p:txBody>
      </p:sp>
    </p:spTree>
    <p:extLst>
      <p:ext uri="{BB962C8B-B14F-4D97-AF65-F5344CB8AC3E}">
        <p14:creationId xmlns:p14="http://schemas.microsoft.com/office/powerpoint/2010/main" val="40750690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en-US" dirty="0"/>
              <a:t>12.2 Surface Area of Prisms and Cylinders</a:t>
            </a:r>
          </a:p>
        </p:txBody>
      </p:sp>
      <p:sp>
        <p:nvSpPr>
          <p:cNvPr id="24579" name="Rectangle 3"/>
          <p:cNvSpPr>
            <a:spLocks noGrp="1" noChangeArrowheads="1"/>
          </p:cNvSpPr>
          <p:nvPr>
            <p:ph sz="half" idx="1"/>
          </p:nvPr>
        </p:nvSpPr>
        <p:spPr/>
        <p:txBody>
          <a:bodyPr>
            <a:normAutofit fontScale="92500" lnSpcReduction="10000"/>
          </a:bodyPr>
          <a:lstStyle/>
          <a:p>
            <a:pPr eaLnBrk="1" hangingPunct="1">
              <a:lnSpc>
                <a:spcPct val="90000"/>
              </a:lnSpc>
              <a:buFont typeface="Wingdings" pitchFamily="2" charset="2"/>
              <a:buNone/>
            </a:pPr>
            <a:r>
              <a:rPr lang="en-US" dirty="0"/>
              <a:t>Nets</a:t>
            </a:r>
          </a:p>
          <a:p>
            <a:pPr eaLnBrk="1" hangingPunct="1">
              <a:lnSpc>
                <a:spcPct val="90000"/>
              </a:lnSpc>
            </a:pPr>
            <a:r>
              <a:rPr lang="en-US" dirty="0"/>
              <a:t>Imagine cutting the three dimensional figure along the edges and folding it out.</a:t>
            </a:r>
          </a:p>
          <a:p>
            <a:pPr eaLnBrk="1" hangingPunct="1">
              <a:lnSpc>
                <a:spcPct val="90000"/>
              </a:lnSpc>
            </a:pPr>
            <a:r>
              <a:rPr lang="en-US" dirty="0"/>
              <a:t>Start by drawing one surface, then visualize unfolding the solid.</a:t>
            </a:r>
          </a:p>
          <a:p>
            <a:pPr eaLnBrk="1" hangingPunct="1">
              <a:lnSpc>
                <a:spcPct val="90000"/>
              </a:lnSpc>
            </a:pPr>
            <a:r>
              <a:rPr lang="en-US" dirty="0"/>
              <a:t>To find the surface area, add up the area of each of the surfaces of the net.</a:t>
            </a:r>
          </a:p>
          <a:p>
            <a:pPr eaLnBrk="1" hangingPunct="1">
              <a:lnSpc>
                <a:spcPct val="90000"/>
              </a:lnSpc>
            </a:pPr>
            <a:endParaRPr lang="en-US" sz="2400" dirty="0"/>
          </a:p>
        </p:txBody>
      </p:sp>
      <p:sp>
        <p:nvSpPr>
          <p:cNvPr id="12292" name="AutoShape 5"/>
          <p:cNvSpPr>
            <a:spLocks noChangeArrowheads="1"/>
          </p:cNvSpPr>
          <p:nvPr/>
        </p:nvSpPr>
        <p:spPr bwMode="auto">
          <a:xfrm>
            <a:off x="5334000" y="1543050"/>
            <a:ext cx="2057400" cy="742950"/>
          </a:xfrm>
          <a:prstGeom prst="cube">
            <a:avLst>
              <a:gd name="adj" fmla="val 25000"/>
            </a:avLst>
          </a:prstGeom>
          <a:solidFill>
            <a:schemeClr val="accent1"/>
          </a:solidFill>
          <a:ln w="38100">
            <a:solidFill>
              <a:schemeClr val="tx1"/>
            </a:solidFill>
            <a:miter lim="800000"/>
            <a:headEnd/>
            <a:tailEnd/>
          </a:ln>
        </p:spPr>
        <p:txBody>
          <a:bodyPr wrap="none" anchor="ctr"/>
          <a:lstStyle/>
          <a:p>
            <a:endParaRPr lang="en-US"/>
          </a:p>
        </p:txBody>
      </p:sp>
      <p:grpSp>
        <p:nvGrpSpPr>
          <p:cNvPr id="2" name="Group 13"/>
          <p:cNvGrpSpPr>
            <a:grpSpLocks/>
          </p:cNvGrpSpPr>
          <p:nvPr/>
        </p:nvGrpSpPr>
        <p:grpSpPr bwMode="auto">
          <a:xfrm>
            <a:off x="4572000" y="2457450"/>
            <a:ext cx="3352800" cy="2686050"/>
            <a:chOff x="2880" y="2064"/>
            <a:chExt cx="2112" cy="1920"/>
          </a:xfrm>
        </p:grpSpPr>
        <p:sp>
          <p:nvSpPr>
            <p:cNvPr id="12295" name="Rectangle 6"/>
            <p:cNvSpPr>
              <a:spLocks noChangeArrowheads="1"/>
            </p:cNvSpPr>
            <p:nvPr/>
          </p:nvSpPr>
          <p:spPr bwMode="auto">
            <a:xfrm>
              <a:off x="3360" y="2064"/>
              <a:ext cx="1152" cy="48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2296" name="Rectangle 7"/>
            <p:cNvSpPr>
              <a:spLocks noChangeArrowheads="1"/>
            </p:cNvSpPr>
            <p:nvPr/>
          </p:nvSpPr>
          <p:spPr bwMode="auto">
            <a:xfrm>
              <a:off x="3360" y="3504"/>
              <a:ext cx="1152" cy="48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2297" name="Rectangle 8"/>
            <p:cNvSpPr>
              <a:spLocks noChangeArrowheads="1"/>
            </p:cNvSpPr>
            <p:nvPr/>
          </p:nvSpPr>
          <p:spPr bwMode="auto">
            <a:xfrm>
              <a:off x="3360" y="3024"/>
              <a:ext cx="1152" cy="48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2298" name="Rectangle 9"/>
            <p:cNvSpPr>
              <a:spLocks noChangeArrowheads="1"/>
            </p:cNvSpPr>
            <p:nvPr/>
          </p:nvSpPr>
          <p:spPr bwMode="auto">
            <a:xfrm>
              <a:off x="3360" y="2544"/>
              <a:ext cx="1152" cy="48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2299" name="Rectangle 10"/>
            <p:cNvSpPr>
              <a:spLocks noChangeArrowheads="1"/>
            </p:cNvSpPr>
            <p:nvPr/>
          </p:nvSpPr>
          <p:spPr bwMode="auto">
            <a:xfrm>
              <a:off x="4512" y="2544"/>
              <a:ext cx="480" cy="48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2300" name="Rectangle 11"/>
            <p:cNvSpPr>
              <a:spLocks noChangeArrowheads="1"/>
            </p:cNvSpPr>
            <p:nvPr/>
          </p:nvSpPr>
          <p:spPr bwMode="auto">
            <a:xfrm>
              <a:off x="2880" y="2544"/>
              <a:ext cx="480" cy="480"/>
            </a:xfrm>
            <a:prstGeom prst="rect">
              <a:avLst/>
            </a:prstGeom>
            <a:solidFill>
              <a:schemeClr val="accent1"/>
            </a:solidFill>
            <a:ln w="38100">
              <a:solidFill>
                <a:schemeClr val="tx1"/>
              </a:solidFill>
              <a:miter lim="800000"/>
              <a:headEnd/>
              <a:tailEnd/>
            </a:ln>
          </p:spPr>
          <p:txBody>
            <a:bodyPr wrap="none" anchor="ctr"/>
            <a:lstStyle/>
            <a:p>
              <a:endParaRPr lang="en-US"/>
            </a:p>
          </p:txBody>
        </p:sp>
      </p:grpSp>
    </p:spTree>
    <p:extLst>
      <p:ext uri="{BB962C8B-B14F-4D97-AF65-F5344CB8AC3E}">
        <p14:creationId xmlns:p14="http://schemas.microsoft.com/office/powerpoint/2010/main" val="1201309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6"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Autofit/>
          </a:bodyPr>
          <a:lstStyle/>
          <a:p>
            <a:r>
              <a:rPr lang="en-US" sz="4000" dirty="0"/>
              <a:t>12.2 Surface Area of Prisms and Cylinders</a:t>
            </a:r>
            <a:endParaRPr lang="en-US" dirty="0"/>
          </a:p>
        </p:txBody>
      </p:sp>
      <p:pic>
        <p:nvPicPr>
          <p:cNvPr id="14340" name="Picture 5" descr="600px-Octagonal_prism"/>
          <p:cNvPicPr>
            <a:picLocks noGrp="1" noChangeAspect="1" noChangeArrowheads="1"/>
          </p:cNvPicPr>
          <p:nvPr>
            <p:ph sz="half" idx="1"/>
          </p:nvPr>
        </p:nvPicPr>
        <p:blipFill>
          <a:blip r:embed="rId3">
            <a:clrChange>
              <a:clrFrom>
                <a:srgbClr val="F9F9F9"/>
              </a:clrFrom>
              <a:clrTo>
                <a:srgbClr val="F9F9F9">
                  <a:alpha val="0"/>
                </a:srgbClr>
              </a:clrTo>
            </a:clrChange>
            <a:extLst>
              <a:ext uri="{28A0092B-C50C-407E-A947-70E740481C1C}">
                <a14:useLocalDpi xmlns:a14="http://schemas.microsoft.com/office/drawing/2010/main" val="0"/>
              </a:ext>
            </a:extLst>
          </a:blip>
          <a:stretch>
            <a:fillRect/>
          </a:stretch>
        </p:blipFill>
        <p:spPr>
          <a:xfrm>
            <a:off x="4724400" y="971550"/>
            <a:ext cx="4267200" cy="3543300"/>
          </a:xfrm>
          <a:noFill/>
        </p:spPr>
      </p:pic>
      <p:sp>
        <p:nvSpPr>
          <p:cNvPr id="28675" name="Rectangle 3"/>
          <p:cNvSpPr>
            <a:spLocks noGrp="1" noChangeArrowheads="1"/>
          </p:cNvSpPr>
          <p:nvPr>
            <p:ph sz="half" idx="2"/>
          </p:nvPr>
        </p:nvSpPr>
        <p:spPr>
          <a:xfrm>
            <a:off x="152400" y="1245988"/>
            <a:ext cx="4419600" cy="3668912"/>
          </a:xfrm>
        </p:spPr>
        <p:txBody>
          <a:bodyPr>
            <a:noAutofit/>
          </a:bodyPr>
          <a:lstStyle/>
          <a:p>
            <a:pPr eaLnBrk="1" hangingPunct="1">
              <a:lnSpc>
                <a:spcPct val="90000"/>
              </a:lnSpc>
              <a:buFont typeface="Wingdings" pitchFamily="2" charset="2"/>
              <a:buNone/>
            </a:pPr>
            <a:r>
              <a:rPr lang="en-US" sz="2000" dirty="0"/>
              <a:t>Parts of a right prism</a:t>
            </a:r>
          </a:p>
          <a:p>
            <a:pPr eaLnBrk="1" hangingPunct="1">
              <a:lnSpc>
                <a:spcPct val="90000"/>
              </a:lnSpc>
            </a:pPr>
            <a:r>
              <a:rPr lang="en-US" sz="2000" dirty="0"/>
              <a:t>Bases </a:t>
            </a:r>
            <a:r>
              <a:rPr lang="en-US" sz="2000" dirty="0">
                <a:sym typeface="Wingdings" pitchFamily="2" charset="2"/>
              </a:rPr>
              <a:t></a:t>
            </a:r>
            <a:r>
              <a:rPr lang="en-US" sz="2000" dirty="0"/>
              <a:t> parallel congruent surfaces (the ends)</a:t>
            </a:r>
          </a:p>
          <a:p>
            <a:pPr eaLnBrk="1" hangingPunct="1">
              <a:lnSpc>
                <a:spcPct val="90000"/>
              </a:lnSpc>
            </a:pPr>
            <a:r>
              <a:rPr lang="en-US" sz="2000" dirty="0"/>
              <a:t>Lateral faces </a:t>
            </a:r>
            <a:r>
              <a:rPr lang="en-US" sz="2000" dirty="0">
                <a:sym typeface="Wingdings" pitchFamily="2" charset="2"/>
              </a:rPr>
              <a:t></a:t>
            </a:r>
            <a:r>
              <a:rPr lang="en-US" sz="2000" dirty="0"/>
              <a:t> the other faces (they are parallelograms)</a:t>
            </a:r>
          </a:p>
          <a:p>
            <a:pPr eaLnBrk="1" hangingPunct="1">
              <a:lnSpc>
                <a:spcPct val="90000"/>
              </a:lnSpc>
            </a:pPr>
            <a:r>
              <a:rPr lang="en-US" sz="2000" dirty="0"/>
              <a:t>Lateral edges </a:t>
            </a:r>
            <a:r>
              <a:rPr lang="en-US" sz="2000" dirty="0">
                <a:sym typeface="Wingdings" pitchFamily="2" charset="2"/>
              </a:rPr>
              <a:t></a:t>
            </a:r>
            <a:r>
              <a:rPr lang="en-US" sz="2000" dirty="0"/>
              <a:t> intersections of the lateral faces (they are parallel)</a:t>
            </a:r>
          </a:p>
          <a:p>
            <a:pPr eaLnBrk="1" hangingPunct="1">
              <a:lnSpc>
                <a:spcPct val="90000"/>
              </a:lnSpc>
            </a:pPr>
            <a:r>
              <a:rPr lang="en-US" sz="2000" dirty="0"/>
              <a:t>Altitude </a:t>
            </a:r>
            <a:r>
              <a:rPr lang="en-US" sz="2000" dirty="0">
                <a:sym typeface="Wingdings" pitchFamily="2" charset="2"/>
              </a:rPr>
              <a:t></a:t>
            </a:r>
            <a:r>
              <a:rPr lang="en-US" sz="2000" dirty="0"/>
              <a:t> segment perpendicular planes containing the two bases with an endpoint on each plane</a:t>
            </a:r>
          </a:p>
          <a:p>
            <a:pPr eaLnBrk="1" hangingPunct="1">
              <a:lnSpc>
                <a:spcPct val="90000"/>
              </a:lnSpc>
            </a:pPr>
            <a:r>
              <a:rPr lang="en-US" sz="2000" dirty="0"/>
              <a:t>Height </a:t>
            </a:r>
            <a:r>
              <a:rPr lang="en-US" sz="2000" dirty="0">
                <a:sym typeface="Wingdings" pitchFamily="2" charset="2"/>
              </a:rPr>
              <a:t></a:t>
            </a:r>
            <a:r>
              <a:rPr lang="en-US" sz="2000" dirty="0"/>
              <a:t> length of the altitude</a:t>
            </a:r>
          </a:p>
        </p:txBody>
      </p:sp>
      <p:sp>
        <p:nvSpPr>
          <p:cNvPr id="28678" name="Text Box 6"/>
          <p:cNvSpPr txBox="1">
            <a:spLocks noChangeArrowheads="1"/>
          </p:cNvSpPr>
          <p:nvPr/>
        </p:nvSpPr>
        <p:spPr bwMode="auto">
          <a:xfrm>
            <a:off x="6267450" y="2286000"/>
            <a:ext cx="152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400" b="1" dirty="0">
                <a:latin typeface="+mn-lt"/>
              </a:rPr>
              <a:t>Base</a:t>
            </a:r>
          </a:p>
        </p:txBody>
      </p:sp>
      <p:sp>
        <p:nvSpPr>
          <p:cNvPr id="28679" name="Text Box 7"/>
          <p:cNvSpPr txBox="1">
            <a:spLocks noChangeArrowheads="1"/>
          </p:cNvSpPr>
          <p:nvPr/>
        </p:nvSpPr>
        <p:spPr bwMode="auto">
          <a:xfrm>
            <a:off x="5524500" y="3145951"/>
            <a:ext cx="1219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400" b="1" dirty="0">
                <a:latin typeface="+mn-lt"/>
              </a:rPr>
              <a:t>Lateral Face</a:t>
            </a:r>
          </a:p>
        </p:txBody>
      </p:sp>
      <p:sp>
        <p:nvSpPr>
          <p:cNvPr id="28682" name="Line 10"/>
          <p:cNvSpPr>
            <a:spLocks noChangeShapeType="1"/>
          </p:cNvSpPr>
          <p:nvPr/>
        </p:nvSpPr>
        <p:spPr bwMode="auto">
          <a:xfrm>
            <a:off x="7772400" y="2747665"/>
            <a:ext cx="0" cy="125283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 name="Group 6"/>
          <p:cNvGrpSpPr/>
          <p:nvPr/>
        </p:nvGrpSpPr>
        <p:grpSpPr>
          <a:xfrm>
            <a:off x="5810250" y="3595047"/>
            <a:ext cx="1352550" cy="1631097"/>
            <a:chOff x="5810250" y="4793397"/>
            <a:chExt cx="1352550" cy="2174796"/>
          </a:xfrm>
        </p:grpSpPr>
        <p:sp>
          <p:nvSpPr>
            <p:cNvPr id="28681" name="Text Box 9"/>
            <p:cNvSpPr txBox="1">
              <a:spLocks noChangeArrowheads="1"/>
            </p:cNvSpPr>
            <p:nvPr/>
          </p:nvSpPr>
          <p:spPr bwMode="auto">
            <a:xfrm>
              <a:off x="5810250" y="5860197"/>
              <a:ext cx="1219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400" b="1" dirty="0">
                  <a:solidFill>
                    <a:schemeClr val="bg1"/>
                  </a:solidFill>
                  <a:latin typeface="+mn-lt"/>
                </a:rPr>
                <a:t>Lateral Edge</a:t>
              </a:r>
            </a:p>
          </p:txBody>
        </p:sp>
        <p:cxnSp>
          <p:nvCxnSpPr>
            <p:cNvPr id="3" name="Straight Arrow Connector 2"/>
            <p:cNvCxnSpPr>
              <a:stCxn id="28681" idx="0"/>
            </p:cNvCxnSpPr>
            <p:nvPr/>
          </p:nvCxnSpPr>
          <p:spPr>
            <a:xfrm flipV="1">
              <a:off x="6419850" y="4793397"/>
              <a:ext cx="742950" cy="106680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7543800" y="3380736"/>
            <a:ext cx="1257300" cy="1439777"/>
            <a:chOff x="7543800" y="4507647"/>
            <a:chExt cx="1257300" cy="1919703"/>
          </a:xfrm>
        </p:grpSpPr>
        <p:sp>
          <p:nvSpPr>
            <p:cNvPr id="28683" name="Text Box 11"/>
            <p:cNvSpPr txBox="1">
              <a:spLocks noChangeArrowheads="1"/>
            </p:cNvSpPr>
            <p:nvPr/>
          </p:nvSpPr>
          <p:spPr bwMode="auto">
            <a:xfrm>
              <a:off x="7543800" y="5811797"/>
              <a:ext cx="12573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400" b="1" dirty="0">
                  <a:solidFill>
                    <a:schemeClr val="bg1"/>
                  </a:solidFill>
                  <a:latin typeface="+mn-lt"/>
                </a:rPr>
                <a:t>Altitude</a:t>
              </a:r>
            </a:p>
          </p:txBody>
        </p:sp>
        <p:cxnSp>
          <p:nvCxnSpPr>
            <p:cNvPr id="32" name="Straight Arrow Connector 31"/>
            <p:cNvCxnSpPr>
              <a:stCxn id="28683" idx="0"/>
            </p:cNvCxnSpPr>
            <p:nvPr/>
          </p:nvCxnSpPr>
          <p:spPr>
            <a:xfrm flipH="1" flipV="1">
              <a:off x="7772400" y="4507647"/>
              <a:ext cx="400050" cy="130415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55592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8678"/>
                                        </p:tgtEl>
                                        <p:attrNameLst>
                                          <p:attrName>style.visibility</p:attrName>
                                        </p:attrNameLst>
                                      </p:cBhvr>
                                      <p:to>
                                        <p:strVal val="visible"/>
                                      </p:to>
                                    </p:set>
                                    <p:animEffect transition="in" filter="wipe(down)">
                                      <p:cBhvr>
                                        <p:cTn id="15" dur="580">
                                          <p:stCondLst>
                                            <p:cond delay="0"/>
                                          </p:stCondLst>
                                        </p:cTn>
                                        <p:tgtEl>
                                          <p:spTgt spid="28678"/>
                                        </p:tgtEl>
                                      </p:cBhvr>
                                    </p:animEffect>
                                    <p:anim calcmode="lin" valueType="num">
                                      <p:cBhvr>
                                        <p:cTn id="16" dur="1822" tmFilter="0,0; 0.14,0.36; 0.43,0.73; 0.71,0.91; 1.0,1.0">
                                          <p:stCondLst>
                                            <p:cond delay="0"/>
                                          </p:stCondLst>
                                        </p:cTn>
                                        <p:tgtEl>
                                          <p:spTgt spid="2867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867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867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867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8678"/>
                                        </p:tgtEl>
                                        <p:attrNameLst>
                                          <p:attrName>ppt_y</p:attrName>
                                        </p:attrNameLst>
                                      </p:cBhvr>
                                      <p:tavLst>
                                        <p:tav tm="0" fmla="#ppt_y-sin(pi*$)/81">
                                          <p:val>
                                            <p:fltVal val="0"/>
                                          </p:val>
                                        </p:tav>
                                        <p:tav tm="100000">
                                          <p:val>
                                            <p:fltVal val="1"/>
                                          </p:val>
                                        </p:tav>
                                      </p:tavLst>
                                    </p:anim>
                                    <p:animScale>
                                      <p:cBhvr>
                                        <p:cTn id="21" dur="26">
                                          <p:stCondLst>
                                            <p:cond delay="650"/>
                                          </p:stCondLst>
                                        </p:cTn>
                                        <p:tgtEl>
                                          <p:spTgt spid="28678"/>
                                        </p:tgtEl>
                                      </p:cBhvr>
                                      <p:to x="100000" y="60000"/>
                                    </p:animScale>
                                    <p:animScale>
                                      <p:cBhvr>
                                        <p:cTn id="22" dur="166" decel="50000">
                                          <p:stCondLst>
                                            <p:cond delay="676"/>
                                          </p:stCondLst>
                                        </p:cTn>
                                        <p:tgtEl>
                                          <p:spTgt spid="28678"/>
                                        </p:tgtEl>
                                      </p:cBhvr>
                                      <p:to x="100000" y="100000"/>
                                    </p:animScale>
                                    <p:animScale>
                                      <p:cBhvr>
                                        <p:cTn id="23" dur="26">
                                          <p:stCondLst>
                                            <p:cond delay="1312"/>
                                          </p:stCondLst>
                                        </p:cTn>
                                        <p:tgtEl>
                                          <p:spTgt spid="28678"/>
                                        </p:tgtEl>
                                      </p:cBhvr>
                                      <p:to x="100000" y="80000"/>
                                    </p:animScale>
                                    <p:animScale>
                                      <p:cBhvr>
                                        <p:cTn id="24" dur="166" decel="50000">
                                          <p:stCondLst>
                                            <p:cond delay="1338"/>
                                          </p:stCondLst>
                                        </p:cTn>
                                        <p:tgtEl>
                                          <p:spTgt spid="28678"/>
                                        </p:tgtEl>
                                      </p:cBhvr>
                                      <p:to x="100000" y="100000"/>
                                    </p:animScale>
                                    <p:animScale>
                                      <p:cBhvr>
                                        <p:cTn id="25" dur="26">
                                          <p:stCondLst>
                                            <p:cond delay="1642"/>
                                          </p:stCondLst>
                                        </p:cTn>
                                        <p:tgtEl>
                                          <p:spTgt spid="28678"/>
                                        </p:tgtEl>
                                      </p:cBhvr>
                                      <p:to x="100000" y="90000"/>
                                    </p:animScale>
                                    <p:animScale>
                                      <p:cBhvr>
                                        <p:cTn id="26" dur="166" decel="50000">
                                          <p:stCondLst>
                                            <p:cond delay="1668"/>
                                          </p:stCondLst>
                                        </p:cTn>
                                        <p:tgtEl>
                                          <p:spTgt spid="28678"/>
                                        </p:tgtEl>
                                      </p:cBhvr>
                                      <p:to x="100000" y="100000"/>
                                    </p:animScale>
                                    <p:animScale>
                                      <p:cBhvr>
                                        <p:cTn id="27" dur="26">
                                          <p:stCondLst>
                                            <p:cond delay="1808"/>
                                          </p:stCondLst>
                                        </p:cTn>
                                        <p:tgtEl>
                                          <p:spTgt spid="28678"/>
                                        </p:tgtEl>
                                      </p:cBhvr>
                                      <p:to x="100000" y="95000"/>
                                    </p:animScale>
                                    <p:animScale>
                                      <p:cBhvr>
                                        <p:cTn id="28" dur="166" decel="50000">
                                          <p:stCondLst>
                                            <p:cond delay="1834"/>
                                          </p:stCondLst>
                                        </p:cTn>
                                        <p:tgtEl>
                                          <p:spTgt spid="28678"/>
                                        </p:tgtEl>
                                      </p:cBhvr>
                                      <p:to x="100000" y="100000"/>
                                    </p:animScale>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28679"/>
                                        </p:tgtEl>
                                        <p:attrNameLst>
                                          <p:attrName>style.visibility</p:attrName>
                                        </p:attrNameLst>
                                      </p:cBhvr>
                                      <p:to>
                                        <p:strVal val="visible"/>
                                      </p:to>
                                    </p:set>
                                    <p:animEffect transition="in" filter="wipe(down)">
                                      <p:cBhvr>
                                        <p:cTn id="37" dur="580">
                                          <p:stCondLst>
                                            <p:cond delay="0"/>
                                          </p:stCondLst>
                                        </p:cTn>
                                        <p:tgtEl>
                                          <p:spTgt spid="28679"/>
                                        </p:tgtEl>
                                      </p:cBhvr>
                                    </p:animEffect>
                                    <p:anim calcmode="lin" valueType="num">
                                      <p:cBhvr>
                                        <p:cTn id="38" dur="1822" tmFilter="0,0; 0.14,0.36; 0.43,0.73; 0.71,0.91; 1.0,1.0">
                                          <p:stCondLst>
                                            <p:cond delay="0"/>
                                          </p:stCondLst>
                                        </p:cTn>
                                        <p:tgtEl>
                                          <p:spTgt spid="28679"/>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28679"/>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28679"/>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28679"/>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28679"/>
                                        </p:tgtEl>
                                        <p:attrNameLst>
                                          <p:attrName>ppt_y</p:attrName>
                                        </p:attrNameLst>
                                      </p:cBhvr>
                                      <p:tavLst>
                                        <p:tav tm="0" fmla="#ppt_y-sin(pi*$)/81">
                                          <p:val>
                                            <p:fltVal val="0"/>
                                          </p:val>
                                        </p:tav>
                                        <p:tav tm="100000">
                                          <p:val>
                                            <p:fltVal val="1"/>
                                          </p:val>
                                        </p:tav>
                                      </p:tavLst>
                                    </p:anim>
                                    <p:animScale>
                                      <p:cBhvr>
                                        <p:cTn id="43" dur="26">
                                          <p:stCondLst>
                                            <p:cond delay="650"/>
                                          </p:stCondLst>
                                        </p:cTn>
                                        <p:tgtEl>
                                          <p:spTgt spid="28679"/>
                                        </p:tgtEl>
                                      </p:cBhvr>
                                      <p:to x="100000" y="60000"/>
                                    </p:animScale>
                                    <p:animScale>
                                      <p:cBhvr>
                                        <p:cTn id="44" dur="166" decel="50000">
                                          <p:stCondLst>
                                            <p:cond delay="676"/>
                                          </p:stCondLst>
                                        </p:cTn>
                                        <p:tgtEl>
                                          <p:spTgt spid="28679"/>
                                        </p:tgtEl>
                                      </p:cBhvr>
                                      <p:to x="100000" y="100000"/>
                                    </p:animScale>
                                    <p:animScale>
                                      <p:cBhvr>
                                        <p:cTn id="45" dur="26">
                                          <p:stCondLst>
                                            <p:cond delay="1312"/>
                                          </p:stCondLst>
                                        </p:cTn>
                                        <p:tgtEl>
                                          <p:spTgt spid="28679"/>
                                        </p:tgtEl>
                                      </p:cBhvr>
                                      <p:to x="100000" y="80000"/>
                                    </p:animScale>
                                    <p:animScale>
                                      <p:cBhvr>
                                        <p:cTn id="46" dur="166" decel="50000">
                                          <p:stCondLst>
                                            <p:cond delay="1338"/>
                                          </p:stCondLst>
                                        </p:cTn>
                                        <p:tgtEl>
                                          <p:spTgt spid="28679"/>
                                        </p:tgtEl>
                                      </p:cBhvr>
                                      <p:to x="100000" y="100000"/>
                                    </p:animScale>
                                    <p:animScale>
                                      <p:cBhvr>
                                        <p:cTn id="47" dur="26">
                                          <p:stCondLst>
                                            <p:cond delay="1642"/>
                                          </p:stCondLst>
                                        </p:cTn>
                                        <p:tgtEl>
                                          <p:spTgt spid="28679"/>
                                        </p:tgtEl>
                                      </p:cBhvr>
                                      <p:to x="100000" y="90000"/>
                                    </p:animScale>
                                    <p:animScale>
                                      <p:cBhvr>
                                        <p:cTn id="48" dur="166" decel="50000">
                                          <p:stCondLst>
                                            <p:cond delay="1668"/>
                                          </p:stCondLst>
                                        </p:cTn>
                                        <p:tgtEl>
                                          <p:spTgt spid="28679"/>
                                        </p:tgtEl>
                                      </p:cBhvr>
                                      <p:to x="100000" y="100000"/>
                                    </p:animScale>
                                    <p:animScale>
                                      <p:cBhvr>
                                        <p:cTn id="49" dur="26">
                                          <p:stCondLst>
                                            <p:cond delay="1808"/>
                                          </p:stCondLst>
                                        </p:cTn>
                                        <p:tgtEl>
                                          <p:spTgt spid="28679"/>
                                        </p:tgtEl>
                                      </p:cBhvr>
                                      <p:to x="100000" y="95000"/>
                                    </p:animScale>
                                    <p:animScale>
                                      <p:cBhvr>
                                        <p:cTn id="50" dur="166" decel="50000">
                                          <p:stCondLst>
                                            <p:cond delay="1834"/>
                                          </p:stCondLst>
                                        </p:cTn>
                                        <p:tgtEl>
                                          <p:spTgt spid="28679"/>
                                        </p:tgtEl>
                                      </p:cBhvr>
                                      <p:to x="100000" y="100000"/>
                                    </p:animScale>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500"/>
                                        <p:tgtEl>
                                          <p:spTgt spid="8"/>
                                        </p:tgtEl>
                                      </p:cBhvr>
                                    </p:animEffect>
                                  </p:childTnLst>
                                </p:cTn>
                              </p:par>
                              <p:par>
                                <p:cTn id="69" presetID="26" presetClass="entr" presetSubtype="0" fill="hold" grpId="0" nodeType="withEffect">
                                  <p:stCondLst>
                                    <p:cond delay="0"/>
                                  </p:stCondLst>
                                  <p:childTnLst>
                                    <p:set>
                                      <p:cBhvr>
                                        <p:cTn id="70" dur="1" fill="hold">
                                          <p:stCondLst>
                                            <p:cond delay="0"/>
                                          </p:stCondLst>
                                        </p:cTn>
                                        <p:tgtEl>
                                          <p:spTgt spid="28682"/>
                                        </p:tgtEl>
                                        <p:attrNameLst>
                                          <p:attrName>style.visibility</p:attrName>
                                        </p:attrNameLst>
                                      </p:cBhvr>
                                      <p:to>
                                        <p:strVal val="visible"/>
                                      </p:to>
                                    </p:set>
                                    <p:animEffect transition="in" filter="wipe(down)">
                                      <p:cBhvr>
                                        <p:cTn id="71" dur="580">
                                          <p:stCondLst>
                                            <p:cond delay="0"/>
                                          </p:stCondLst>
                                        </p:cTn>
                                        <p:tgtEl>
                                          <p:spTgt spid="28682"/>
                                        </p:tgtEl>
                                      </p:cBhvr>
                                    </p:animEffect>
                                    <p:anim calcmode="lin" valueType="num">
                                      <p:cBhvr>
                                        <p:cTn id="72" dur="1822" tmFilter="0,0; 0.14,0.36; 0.43,0.73; 0.71,0.91; 1.0,1.0">
                                          <p:stCondLst>
                                            <p:cond delay="0"/>
                                          </p:stCondLst>
                                        </p:cTn>
                                        <p:tgtEl>
                                          <p:spTgt spid="28682"/>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8682"/>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8682"/>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8682"/>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8682"/>
                                        </p:tgtEl>
                                        <p:attrNameLst>
                                          <p:attrName>ppt_y</p:attrName>
                                        </p:attrNameLst>
                                      </p:cBhvr>
                                      <p:tavLst>
                                        <p:tav tm="0" fmla="#ppt_y-sin(pi*$)/81">
                                          <p:val>
                                            <p:fltVal val="0"/>
                                          </p:val>
                                        </p:tav>
                                        <p:tav tm="100000">
                                          <p:val>
                                            <p:fltVal val="1"/>
                                          </p:val>
                                        </p:tav>
                                      </p:tavLst>
                                    </p:anim>
                                    <p:animScale>
                                      <p:cBhvr>
                                        <p:cTn id="77" dur="26">
                                          <p:stCondLst>
                                            <p:cond delay="650"/>
                                          </p:stCondLst>
                                        </p:cTn>
                                        <p:tgtEl>
                                          <p:spTgt spid="28682"/>
                                        </p:tgtEl>
                                      </p:cBhvr>
                                      <p:to x="100000" y="60000"/>
                                    </p:animScale>
                                    <p:animScale>
                                      <p:cBhvr>
                                        <p:cTn id="78" dur="166" decel="50000">
                                          <p:stCondLst>
                                            <p:cond delay="676"/>
                                          </p:stCondLst>
                                        </p:cTn>
                                        <p:tgtEl>
                                          <p:spTgt spid="28682"/>
                                        </p:tgtEl>
                                      </p:cBhvr>
                                      <p:to x="100000" y="100000"/>
                                    </p:animScale>
                                    <p:animScale>
                                      <p:cBhvr>
                                        <p:cTn id="79" dur="26">
                                          <p:stCondLst>
                                            <p:cond delay="1312"/>
                                          </p:stCondLst>
                                        </p:cTn>
                                        <p:tgtEl>
                                          <p:spTgt spid="28682"/>
                                        </p:tgtEl>
                                      </p:cBhvr>
                                      <p:to x="100000" y="80000"/>
                                    </p:animScale>
                                    <p:animScale>
                                      <p:cBhvr>
                                        <p:cTn id="80" dur="166" decel="50000">
                                          <p:stCondLst>
                                            <p:cond delay="1338"/>
                                          </p:stCondLst>
                                        </p:cTn>
                                        <p:tgtEl>
                                          <p:spTgt spid="28682"/>
                                        </p:tgtEl>
                                      </p:cBhvr>
                                      <p:to x="100000" y="100000"/>
                                    </p:animScale>
                                    <p:animScale>
                                      <p:cBhvr>
                                        <p:cTn id="81" dur="26">
                                          <p:stCondLst>
                                            <p:cond delay="1642"/>
                                          </p:stCondLst>
                                        </p:cTn>
                                        <p:tgtEl>
                                          <p:spTgt spid="28682"/>
                                        </p:tgtEl>
                                      </p:cBhvr>
                                      <p:to x="100000" y="90000"/>
                                    </p:animScale>
                                    <p:animScale>
                                      <p:cBhvr>
                                        <p:cTn id="82" dur="166" decel="50000">
                                          <p:stCondLst>
                                            <p:cond delay="1668"/>
                                          </p:stCondLst>
                                        </p:cTn>
                                        <p:tgtEl>
                                          <p:spTgt spid="28682"/>
                                        </p:tgtEl>
                                      </p:cBhvr>
                                      <p:to x="100000" y="100000"/>
                                    </p:animScale>
                                    <p:animScale>
                                      <p:cBhvr>
                                        <p:cTn id="83" dur="26">
                                          <p:stCondLst>
                                            <p:cond delay="1808"/>
                                          </p:stCondLst>
                                        </p:cTn>
                                        <p:tgtEl>
                                          <p:spTgt spid="28682"/>
                                        </p:tgtEl>
                                      </p:cBhvr>
                                      <p:to x="100000" y="95000"/>
                                    </p:animScale>
                                    <p:animScale>
                                      <p:cBhvr>
                                        <p:cTn id="84" dur="166" decel="50000">
                                          <p:stCondLst>
                                            <p:cond delay="1834"/>
                                          </p:stCondLst>
                                        </p:cTn>
                                        <p:tgtEl>
                                          <p:spTgt spid="28682"/>
                                        </p:tgtEl>
                                      </p:cBhvr>
                                      <p:to x="100000" y="100000"/>
                                    </p:animScale>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P spid="28678" grpId="0" uiExpand="1"/>
      <p:bldP spid="28679" grpId="0" uiExpand="1"/>
      <p:bldP spid="28682" grpId="0" uiExpan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sz="half" idx="4294967295"/>
          </p:nvPr>
        </p:nvSpPr>
        <p:spPr>
          <a:xfrm>
            <a:off x="0" y="1371600"/>
            <a:ext cx="4038600" cy="3226594"/>
          </a:xfrm>
        </p:spPr>
        <p:txBody>
          <a:bodyPr>
            <a:normAutofit lnSpcReduction="10000"/>
          </a:bodyPr>
          <a:lstStyle/>
          <a:p>
            <a:pPr eaLnBrk="1" hangingPunct="1"/>
            <a:r>
              <a:rPr lang="en-US" sz="2800" dirty="0"/>
              <a:t>Right prism </a:t>
            </a:r>
            <a:endParaRPr lang="en-US" sz="2800" dirty="0">
              <a:sym typeface="Wingdings" pitchFamily="2" charset="2"/>
            </a:endParaRPr>
          </a:p>
          <a:p>
            <a:pPr lvl="1"/>
            <a:r>
              <a:rPr lang="en-US" sz="2800" dirty="0">
                <a:sym typeface="Wingdings" pitchFamily="2" charset="2"/>
              </a:rPr>
              <a:t>P</a:t>
            </a:r>
            <a:r>
              <a:rPr lang="en-US" sz="2800" dirty="0"/>
              <a:t>rism where the lateral edges are altitudes</a:t>
            </a:r>
          </a:p>
          <a:p>
            <a:pPr eaLnBrk="1" hangingPunct="1"/>
            <a:r>
              <a:rPr lang="en-US" sz="2800" dirty="0"/>
              <a:t>Oblique prism </a:t>
            </a:r>
            <a:endParaRPr lang="en-US" sz="2800" dirty="0">
              <a:sym typeface="Wingdings" pitchFamily="2" charset="2"/>
            </a:endParaRPr>
          </a:p>
          <a:p>
            <a:pPr lvl="1"/>
            <a:r>
              <a:rPr lang="en-US" sz="2800" dirty="0">
                <a:sym typeface="Wingdings" pitchFamily="2" charset="2"/>
              </a:rPr>
              <a:t>P</a:t>
            </a:r>
            <a:r>
              <a:rPr lang="en-US" sz="2800" dirty="0"/>
              <a:t>rism that isn’t a right prism</a:t>
            </a:r>
          </a:p>
          <a:p>
            <a:pPr eaLnBrk="1" hangingPunct="1"/>
            <a:endParaRPr lang="en-US" sz="2800" dirty="0"/>
          </a:p>
        </p:txBody>
      </p:sp>
      <p:sp>
        <p:nvSpPr>
          <p:cNvPr id="15362" name="Rectangle 2"/>
          <p:cNvSpPr>
            <a:spLocks noGrp="1" noChangeArrowheads="1"/>
          </p:cNvSpPr>
          <p:nvPr>
            <p:ph type="title"/>
          </p:nvPr>
        </p:nvSpPr>
        <p:spPr/>
        <p:txBody>
          <a:bodyPr>
            <a:noAutofit/>
          </a:bodyPr>
          <a:lstStyle/>
          <a:p>
            <a:r>
              <a:rPr lang="en-US" sz="4000" dirty="0"/>
              <a:t>12.2 Surface Area of Prisms and Cylinders</a:t>
            </a:r>
            <a:endParaRPr lang="en-US" dirty="0"/>
          </a:p>
        </p:txBody>
      </p:sp>
      <p:pic>
        <p:nvPicPr>
          <p:cNvPr id="30734" name="Picture 14" descr="regularPrism"/>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5905500" y="1200150"/>
            <a:ext cx="1905000" cy="1752600"/>
          </a:xfrm>
          <a:noFill/>
        </p:spPr>
      </p:pic>
      <p:pic>
        <p:nvPicPr>
          <p:cNvPr id="30735" name="Picture 15" descr="obliquePrism"/>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a:xfrm>
            <a:off x="5905500" y="2743200"/>
            <a:ext cx="1905000" cy="1657350"/>
          </a:xfrm>
          <a:noFill/>
        </p:spPr>
      </p:pic>
    </p:spTree>
    <p:extLst>
      <p:ext uri="{BB962C8B-B14F-4D97-AF65-F5344CB8AC3E}">
        <p14:creationId xmlns:p14="http://schemas.microsoft.com/office/powerpoint/2010/main" val="1654664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6" presetClass="entr" presetSubtype="0" fill="hold" nodeType="clickEffect">
                                  <p:stCondLst>
                                    <p:cond delay="0"/>
                                  </p:stCondLst>
                                  <p:childTnLst>
                                    <p:set>
                                      <p:cBhvr>
                                        <p:cTn id="12" dur="1" fill="hold">
                                          <p:stCondLst>
                                            <p:cond delay="0"/>
                                          </p:stCondLst>
                                        </p:cTn>
                                        <p:tgtEl>
                                          <p:spTgt spid="30734"/>
                                        </p:tgtEl>
                                        <p:attrNameLst>
                                          <p:attrName>style.visibility</p:attrName>
                                        </p:attrNameLst>
                                      </p:cBhvr>
                                      <p:to>
                                        <p:strVal val="visible"/>
                                      </p:to>
                                    </p:set>
                                    <p:animEffect transition="in" filter="wipe(down)">
                                      <p:cBhvr>
                                        <p:cTn id="13" dur="580">
                                          <p:stCondLst>
                                            <p:cond delay="0"/>
                                          </p:stCondLst>
                                        </p:cTn>
                                        <p:tgtEl>
                                          <p:spTgt spid="30734"/>
                                        </p:tgtEl>
                                      </p:cBhvr>
                                    </p:animEffect>
                                    <p:anim calcmode="lin" valueType="num">
                                      <p:cBhvr>
                                        <p:cTn id="14" dur="1822" tmFilter="0,0; 0.14,0.36; 0.43,0.73; 0.71,0.91; 1.0,1.0">
                                          <p:stCondLst>
                                            <p:cond delay="0"/>
                                          </p:stCondLst>
                                        </p:cTn>
                                        <p:tgtEl>
                                          <p:spTgt spid="3073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073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073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073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0734"/>
                                        </p:tgtEl>
                                        <p:attrNameLst>
                                          <p:attrName>ppt_y</p:attrName>
                                        </p:attrNameLst>
                                      </p:cBhvr>
                                      <p:tavLst>
                                        <p:tav tm="0" fmla="#ppt_y-sin(pi*$)/81">
                                          <p:val>
                                            <p:fltVal val="0"/>
                                          </p:val>
                                        </p:tav>
                                        <p:tav tm="100000">
                                          <p:val>
                                            <p:fltVal val="1"/>
                                          </p:val>
                                        </p:tav>
                                      </p:tavLst>
                                    </p:anim>
                                    <p:animScale>
                                      <p:cBhvr>
                                        <p:cTn id="19" dur="26">
                                          <p:stCondLst>
                                            <p:cond delay="650"/>
                                          </p:stCondLst>
                                        </p:cTn>
                                        <p:tgtEl>
                                          <p:spTgt spid="30734"/>
                                        </p:tgtEl>
                                      </p:cBhvr>
                                      <p:to x="100000" y="60000"/>
                                    </p:animScale>
                                    <p:animScale>
                                      <p:cBhvr>
                                        <p:cTn id="20" dur="166" decel="50000">
                                          <p:stCondLst>
                                            <p:cond delay="676"/>
                                          </p:stCondLst>
                                        </p:cTn>
                                        <p:tgtEl>
                                          <p:spTgt spid="30734"/>
                                        </p:tgtEl>
                                      </p:cBhvr>
                                      <p:to x="100000" y="100000"/>
                                    </p:animScale>
                                    <p:animScale>
                                      <p:cBhvr>
                                        <p:cTn id="21" dur="26">
                                          <p:stCondLst>
                                            <p:cond delay="1312"/>
                                          </p:stCondLst>
                                        </p:cTn>
                                        <p:tgtEl>
                                          <p:spTgt spid="30734"/>
                                        </p:tgtEl>
                                      </p:cBhvr>
                                      <p:to x="100000" y="80000"/>
                                    </p:animScale>
                                    <p:animScale>
                                      <p:cBhvr>
                                        <p:cTn id="22" dur="166" decel="50000">
                                          <p:stCondLst>
                                            <p:cond delay="1338"/>
                                          </p:stCondLst>
                                        </p:cTn>
                                        <p:tgtEl>
                                          <p:spTgt spid="30734"/>
                                        </p:tgtEl>
                                      </p:cBhvr>
                                      <p:to x="100000" y="100000"/>
                                    </p:animScale>
                                    <p:animScale>
                                      <p:cBhvr>
                                        <p:cTn id="23" dur="26">
                                          <p:stCondLst>
                                            <p:cond delay="1642"/>
                                          </p:stCondLst>
                                        </p:cTn>
                                        <p:tgtEl>
                                          <p:spTgt spid="30734"/>
                                        </p:tgtEl>
                                      </p:cBhvr>
                                      <p:to x="100000" y="90000"/>
                                    </p:animScale>
                                    <p:animScale>
                                      <p:cBhvr>
                                        <p:cTn id="24" dur="166" decel="50000">
                                          <p:stCondLst>
                                            <p:cond delay="1668"/>
                                          </p:stCondLst>
                                        </p:cTn>
                                        <p:tgtEl>
                                          <p:spTgt spid="30734"/>
                                        </p:tgtEl>
                                      </p:cBhvr>
                                      <p:to x="100000" y="100000"/>
                                    </p:animScale>
                                    <p:animScale>
                                      <p:cBhvr>
                                        <p:cTn id="25" dur="26">
                                          <p:stCondLst>
                                            <p:cond delay="1808"/>
                                          </p:stCondLst>
                                        </p:cTn>
                                        <p:tgtEl>
                                          <p:spTgt spid="30734"/>
                                        </p:tgtEl>
                                      </p:cBhvr>
                                      <p:to x="100000" y="95000"/>
                                    </p:animScale>
                                    <p:animScale>
                                      <p:cBhvr>
                                        <p:cTn id="26" dur="166" decel="50000">
                                          <p:stCondLst>
                                            <p:cond delay="1834"/>
                                          </p:stCondLst>
                                        </p:cTn>
                                        <p:tgtEl>
                                          <p:spTgt spid="30734"/>
                                        </p:tgtEl>
                                      </p:cBhvr>
                                      <p:to x="100000" y="100000"/>
                                    </p:animScale>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723">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6" presetClass="entr" presetSubtype="0" fill="hold" nodeType="clickEffect">
                                  <p:stCondLst>
                                    <p:cond delay="0"/>
                                  </p:stCondLst>
                                  <p:childTnLst>
                                    <p:set>
                                      <p:cBhvr>
                                        <p:cTn id="36" dur="1" fill="hold">
                                          <p:stCondLst>
                                            <p:cond delay="0"/>
                                          </p:stCondLst>
                                        </p:cTn>
                                        <p:tgtEl>
                                          <p:spTgt spid="30735"/>
                                        </p:tgtEl>
                                        <p:attrNameLst>
                                          <p:attrName>style.visibility</p:attrName>
                                        </p:attrNameLst>
                                      </p:cBhvr>
                                      <p:to>
                                        <p:strVal val="visible"/>
                                      </p:to>
                                    </p:set>
                                    <p:animEffect transition="in" filter="wipe(down)">
                                      <p:cBhvr>
                                        <p:cTn id="37" dur="580">
                                          <p:stCondLst>
                                            <p:cond delay="0"/>
                                          </p:stCondLst>
                                        </p:cTn>
                                        <p:tgtEl>
                                          <p:spTgt spid="30735"/>
                                        </p:tgtEl>
                                      </p:cBhvr>
                                    </p:animEffect>
                                    <p:anim calcmode="lin" valueType="num">
                                      <p:cBhvr>
                                        <p:cTn id="38" dur="1822" tmFilter="0,0; 0.14,0.36; 0.43,0.73; 0.71,0.91; 1.0,1.0">
                                          <p:stCondLst>
                                            <p:cond delay="0"/>
                                          </p:stCondLst>
                                        </p:cTn>
                                        <p:tgtEl>
                                          <p:spTgt spid="30735"/>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0735"/>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0735"/>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0735"/>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0735"/>
                                        </p:tgtEl>
                                        <p:attrNameLst>
                                          <p:attrName>ppt_y</p:attrName>
                                        </p:attrNameLst>
                                      </p:cBhvr>
                                      <p:tavLst>
                                        <p:tav tm="0" fmla="#ppt_y-sin(pi*$)/81">
                                          <p:val>
                                            <p:fltVal val="0"/>
                                          </p:val>
                                        </p:tav>
                                        <p:tav tm="100000">
                                          <p:val>
                                            <p:fltVal val="1"/>
                                          </p:val>
                                        </p:tav>
                                      </p:tavLst>
                                    </p:anim>
                                    <p:animScale>
                                      <p:cBhvr>
                                        <p:cTn id="43" dur="26">
                                          <p:stCondLst>
                                            <p:cond delay="650"/>
                                          </p:stCondLst>
                                        </p:cTn>
                                        <p:tgtEl>
                                          <p:spTgt spid="30735"/>
                                        </p:tgtEl>
                                      </p:cBhvr>
                                      <p:to x="100000" y="60000"/>
                                    </p:animScale>
                                    <p:animScale>
                                      <p:cBhvr>
                                        <p:cTn id="44" dur="166" decel="50000">
                                          <p:stCondLst>
                                            <p:cond delay="676"/>
                                          </p:stCondLst>
                                        </p:cTn>
                                        <p:tgtEl>
                                          <p:spTgt spid="30735"/>
                                        </p:tgtEl>
                                      </p:cBhvr>
                                      <p:to x="100000" y="100000"/>
                                    </p:animScale>
                                    <p:animScale>
                                      <p:cBhvr>
                                        <p:cTn id="45" dur="26">
                                          <p:stCondLst>
                                            <p:cond delay="1312"/>
                                          </p:stCondLst>
                                        </p:cTn>
                                        <p:tgtEl>
                                          <p:spTgt spid="30735"/>
                                        </p:tgtEl>
                                      </p:cBhvr>
                                      <p:to x="100000" y="80000"/>
                                    </p:animScale>
                                    <p:animScale>
                                      <p:cBhvr>
                                        <p:cTn id="46" dur="166" decel="50000">
                                          <p:stCondLst>
                                            <p:cond delay="1338"/>
                                          </p:stCondLst>
                                        </p:cTn>
                                        <p:tgtEl>
                                          <p:spTgt spid="30735"/>
                                        </p:tgtEl>
                                      </p:cBhvr>
                                      <p:to x="100000" y="100000"/>
                                    </p:animScale>
                                    <p:animScale>
                                      <p:cBhvr>
                                        <p:cTn id="47" dur="26">
                                          <p:stCondLst>
                                            <p:cond delay="1642"/>
                                          </p:stCondLst>
                                        </p:cTn>
                                        <p:tgtEl>
                                          <p:spTgt spid="30735"/>
                                        </p:tgtEl>
                                      </p:cBhvr>
                                      <p:to x="100000" y="90000"/>
                                    </p:animScale>
                                    <p:animScale>
                                      <p:cBhvr>
                                        <p:cTn id="48" dur="166" decel="50000">
                                          <p:stCondLst>
                                            <p:cond delay="1668"/>
                                          </p:stCondLst>
                                        </p:cTn>
                                        <p:tgtEl>
                                          <p:spTgt spid="30735"/>
                                        </p:tgtEl>
                                      </p:cBhvr>
                                      <p:to x="100000" y="100000"/>
                                    </p:animScale>
                                    <p:animScale>
                                      <p:cBhvr>
                                        <p:cTn id="49" dur="26">
                                          <p:stCondLst>
                                            <p:cond delay="1808"/>
                                          </p:stCondLst>
                                        </p:cTn>
                                        <p:tgtEl>
                                          <p:spTgt spid="30735"/>
                                        </p:tgtEl>
                                      </p:cBhvr>
                                      <p:to x="100000" y="95000"/>
                                    </p:animScale>
                                    <p:animScale>
                                      <p:cBhvr>
                                        <p:cTn id="50" dur="166" decel="50000">
                                          <p:stCondLst>
                                            <p:cond delay="1834"/>
                                          </p:stCondLst>
                                        </p:cTn>
                                        <p:tgtEl>
                                          <p:spTgt spid="3073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Autofit/>
          </a:bodyPr>
          <a:lstStyle/>
          <a:p>
            <a:r>
              <a:rPr lang="en-US" sz="4000" dirty="0"/>
              <a:t>12.2 Surface Area of Prisms and Cylinders</a:t>
            </a:r>
            <a:endParaRPr lang="en-US" dirty="0"/>
          </a:p>
        </p:txBody>
      </p:sp>
      <p:sp>
        <p:nvSpPr>
          <p:cNvPr id="32771" name="Rectangle 3"/>
          <p:cNvSpPr>
            <a:spLocks noGrp="1" noChangeArrowheads="1"/>
          </p:cNvSpPr>
          <p:nvPr>
            <p:ph type="body" idx="1"/>
          </p:nvPr>
        </p:nvSpPr>
        <p:spPr/>
        <p:txBody>
          <a:bodyPr>
            <a:normAutofit lnSpcReduction="10000"/>
          </a:bodyPr>
          <a:lstStyle/>
          <a:p>
            <a:pPr eaLnBrk="1" hangingPunct="1">
              <a:buFont typeface="Wingdings" pitchFamily="2" charset="2"/>
              <a:buNone/>
            </a:pPr>
            <a:r>
              <a:rPr lang="en-US" dirty="0"/>
              <a:t>Lateral Area (L) of Prisms</a:t>
            </a:r>
          </a:p>
          <a:p>
            <a:pPr eaLnBrk="1" hangingPunct="1"/>
            <a:r>
              <a:rPr lang="en-US" dirty="0"/>
              <a:t>Area of the Lateral Faces</a:t>
            </a:r>
          </a:p>
          <a:p>
            <a:pPr eaLnBrk="1" hangingPunct="1"/>
            <a:endParaRPr lang="en-US" dirty="0"/>
          </a:p>
          <a:p>
            <a:pPr eaLnBrk="1" hangingPunct="1"/>
            <a:r>
              <a:rPr lang="en-US" dirty="0"/>
              <a:t>L = </a:t>
            </a:r>
            <a:r>
              <a:rPr lang="en-US" dirty="0" err="1"/>
              <a:t>Ph</a:t>
            </a:r>
            <a:endParaRPr lang="en-US" dirty="0"/>
          </a:p>
          <a:p>
            <a:pPr lvl="1" eaLnBrk="1" hangingPunct="1"/>
            <a:r>
              <a:rPr lang="en-US" dirty="0"/>
              <a:t>L = Lateral Area</a:t>
            </a:r>
          </a:p>
          <a:p>
            <a:pPr lvl="1" eaLnBrk="1" hangingPunct="1"/>
            <a:r>
              <a:rPr lang="en-US" dirty="0"/>
              <a:t>P = Perimeter of base</a:t>
            </a:r>
          </a:p>
          <a:p>
            <a:pPr lvl="1" eaLnBrk="1" hangingPunct="1"/>
            <a:r>
              <a:rPr lang="en-US" dirty="0"/>
              <a:t>h = Height</a:t>
            </a:r>
          </a:p>
        </p:txBody>
      </p:sp>
    </p:spTree>
    <p:extLst>
      <p:ext uri="{BB962C8B-B14F-4D97-AF65-F5344CB8AC3E}">
        <p14:creationId xmlns:p14="http://schemas.microsoft.com/office/powerpoint/2010/main" val="2230455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77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77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normAutofit/>
          </a:bodyPr>
          <a:lstStyle/>
          <a:p>
            <a:r>
              <a:rPr lang="en-US" dirty="0"/>
              <a:t>This Slideshow was developed to accompany the textbook</a:t>
            </a:r>
          </a:p>
          <a:p>
            <a:pPr lvl="1"/>
            <a:r>
              <a:rPr lang="en-US" i="1" dirty="0"/>
              <a:t>Larson Geometry</a:t>
            </a:r>
          </a:p>
          <a:p>
            <a:pPr lvl="1"/>
            <a:r>
              <a:rPr lang="en-US" i="1" dirty="0"/>
              <a:t>By Larson, R., Boswell, L., </a:t>
            </a:r>
            <a:r>
              <a:rPr lang="en-US" i="1" dirty="0" err="1"/>
              <a:t>Kanold</a:t>
            </a:r>
            <a:r>
              <a:rPr lang="en-US" i="1" dirty="0"/>
              <a:t>, T. D., &amp; Stiff, L. </a:t>
            </a:r>
          </a:p>
          <a:p>
            <a:pPr lvl="1"/>
            <a:r>
              <a:rPr lang="en-US" i="1" dirty="0"/>
              <a:t>2011 Holt McDougal</a:t>
            </a:r>
          </a:p>
          <a:p>
            <a:r>
              <a:rPr lang="en-US" dirty="0"/>
              <a:t>Some examples and diagrams are taken from the textbook.</a:t>
            </a:r>
          </a:p>
          <a:p>
            <a:endParaRPr lang="en-US" i="1" dirty="0"/>
          </a:p>
          <a:p>
            <a:endParaRPr lang="en-US" dirty="0"/>
          </a:p>
        </p:txBody>
      </p:sp>
      <p:sp>
        <p:nvSpPr>
          <p:cNvPr id="4" name="Rectangle 3"/>
          <p:cNvSpPr/>
          <p:nvPr/>
        </p:nvSpPr>
        <p:spPr bwMode="auto">
          <a:xfrm>
            <a:off x="4800600" y="4149657"/>
            <a:ext cx="4343400" cy="9906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r>
              <a:rPr lang="en-US" dirty="0"/>
              <a:t>Slides created by </a:t>
            </a:r>
          </a:p>
          <a:p>
            <a:r>
              <a:rPr lang="en-US" dirty="0"/>
              <a:t>Richard Wright, Andrews Academy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hlinkClick r:id="rId2"/>
              </a:rPr>
              <a:t>rwright@andrews.edu</a:t>
            </a:r>
            <a:r>
              <a:rPr kumimoji="0" lang="en-US" sz="1800" b="0" i="0" u="none" strike="noStrike" cap="none" normalizeH="0" baseline="0" dirty="0">
                <a:ln>
                  <a:noFill/>
                </a:ln>
                <a:solidFill>
                  <a:schemeClr val="tx1"/>
                </a:solidFill>
                <a:effectLst/>
                <a:latin typeface="Comic Sans MS" pitchFamily="66" charset="0"/>
              </a:rPr>
              <a:t> </a:t>
            </a:r>
          </a:p>
        </p:txBody>
      </p:sp>
    </p:spTree>
    <p:extLst>
      <p:ext uri="{BB962C8B-B14F-4D97-AF65-F5344CB8AC3E}">
        <p14:creationId xmlns:p14="http://schemas.microsoft.com/office/powerpoint/2010/main" val="2859895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Autofit/>
          </a:bodyPr>
          <a:lstStyle/>
          <a:p>
            <a:r>
              <a:rPr lang="en-US" sz="4000" dirty="0"/>
              <a:t>12.2 Surface Area of Prisms and Cylinders</a:t>
            </a:r>
            <a:endParaRPr lang="en-US" dirty="0"/>
          </a:p>
        </p:txBody>
      </p:sp>
      <p:sp>
        <p:nvSpPr>
          <p:cNvPr id="34819" name="Rectangle 3"/>
          <p:cNvSpPr>
            <a:spLocks noGrp="1" noChangeArrowheads="1"/>
          </p:cNvSpPr>
          <p:nvPr>
            <p:ph type="body" idx="1"/>
          </p:nvPr>
        </p:nvSpPr>
        <p:spPr/>
        <p:txBody>
          <a:bodyPr/>
          <a:lstStyle/>
          <a:p>
            <a:pPr eaLnBrk="1" hangingPunct="1"/>
            <a:r>
              <a:rPr lang="en-US" dirty="0"/>
              <a:t>Base Area (B)</a:t>
            </a:r>
          </a:p>
          <a:p>
            <a:pPr lvl="1" eaLnBrk="1" hangingPunct="1"/>
            <a:r>
              <a:rPr lang="en-US" dirty="0"/>
              <a:t>In a prism, both bases are congruent, so you only need to find the area of one base and multiply by two</a:t>
            </a:r>
          </a:p>
          <a:p>
            <a:pPr eaLnBrk="1" hangingPunct="1"/>
            <a:endParaRPr lang="en-US" dirty="0"/>
          </a:p>
        </p:txBody>
      </p:sp>
      <p:sp>
        <p:nvSpPr>
          <p:cNvPr id="12" name="TextBox 11"/>
          <p:cNvSpPr txBox="1"/>
          <p:nvPr/>
        </p:nvSpPr>
        <p:spPr>
          <a:xfrm>
            <a:off x="228600" y="2724150"/>
            <a:ext cx="868680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dirty="0"/>
              <a:t>Surface Area of a Right Prism</a:t>
            </a:r>
          </a:p>
        </p:txBody>
      </p:sp>
      <mc:AlternateContent xmlns:mc="http://schemas.openxmlformats.org/markup-compatibility/2006" xmlns:a14="http://schemas.microsoft.com/office/drawing/2010/main">
        <mc:Choice Requires="a14">
          <p:sp>
            <p:nvSpPr>
              <p:cNvPr id="13" name="TextBox 12"/>
              <p:cNvSpPr txBox="1"/>
              <p:nvPr/>
            </p:nvSpPr>
            <p:spPr>
              <a:xfrm>
                <a:off x="228600" y="3260288"/>
                <a:ext cx="8686800" cy="129266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a:rPr>
                        <m:t>𝑆</m:t>
                      </m:r>
                      <m:r>
                        <a:rPr lang="en-US" sz="2600" b="0" i="1" smtClean="0">
                          <a:latin typeface="Cambria Math"/>
                        </a:rPr>
                        <m:t>=2</m:t>
                      </m:r>
                      <m:r>
                        <a:rPr lang="en-US" sz="2600" b="0" i="1" smtClean="0">
                          <a:latin typeface="Cambria Math"/>
                        </a:rPr>
                        <m:t>𝐵</m:t>
                      </m:r>
                      <m:r>
                        <a:rPr lang="en-US" sz="2600" b="0" i="1" smtClean="0">
                          <a:latin typeface="Cambria Math"/>
                        </a:rPr>
                        <m:t>+</m:t>
                      </m:r>
                      <m:r>
                        <a:rPr lang="en-US" sz="2600" b="0" i="1" smtClean="0">
                          <a:latin typeface="Cambria Math"/>
                        </a:rPr>
                        <m:t>𝑃h</m:t>
                      </m:r>
                    </m:oMath>
                  </m:oMathPara>
                </a14:m>
                <a:endParaRPr lang="en-US" sz="2600" b="0" dirty="0"/>
              </a:p>
              <a:p>
                <a:r>
                  <a:rPr lang="en-US" sz="2600" dirty="0"/>
                  <a:t>Where S = surface area, B = base area, P = </a:t>
                </a:r>
              </a:p>
              <a:p>
                <a:r>
                  <a:rPr lang="en-US" sz="2600" dirty="0"/>
                  <a:t>perimeter of base, h = height of prism</a:t>
                </a:r>
              </a:p>
            </p:txBody>
          </p:sp>
        </mc:Choice>
        <mc:Fallback xmlns="">
          <p:sp>
            <p:nvSpPr>
              <p:cNvPr id="13" name="TextBox 12"/>
              <p:cNvSpPr txBox="1">
                <a:spLocks noRot="1" noChangeAspect="1" noMove="1" noResize="1" noEditPoints="1" noAdjustHandles="1" noChangeArrowheads="1" noChangeShapeType="1" noTextEdit="1"/>
              </p:cNvSpPr>
              <p:nvPr/>
            </p:nvSpPr>
            <p:spPr>
              <a:xfrm>
                <a:off x="228600" y="3260288"/>
                <a:ext cx="8686800" cy="1292662"/>
              </a:xfrm>
              <a:prstGeom prst="rect">
                <a:avLst/>
              </a:prstGeom>
              <a:blipFill rotWithShape="1">
                <a:blip r:embed="rId3"/>
                <a:stretch>
                  <a:fillRect/>
                </a:stretch>
              </a:blipFill>
            </p:spPr>
            <p:txBody>
              <a:bodyPr/>
              <a:lstStyle/>
              <a:p>
                <a:r>
                  <a:rPr lang="en-US">
                    <a:noFill/>
                  </a:rPr>
                  <a:t> </a:t>
                </a:r>
              </a:p>
            </p:txBody>
          </p:sp>
        </mc:Fallback>
      </mc:AlternateContent>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4700" y="3040109"/>
            <a:ext cx="1771650" cy="183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5919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fade">
                                      <p:cBhvr>
                                        <p:cTn id="19"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12.2 Surface Area of Prisms and Cylinders</a:t>
            </a:r>
          </a:p>
        </p:txBody>
      </p:sp>
      <p:sp>
        <p:nvSpPr>
          <p:cNvPr id="3" name="Content Placeholder 2"/>
          <p:cNvSpPr>
            <a:spLocks noGrp="1"/>
          </p:cNvSpPr>
          <p:nvPr>
            <p:ph sz="half" idx="1"/>
          </p:nvPr>
        </p:nvSpPr>
        <p:spPr/>
        <p:txBody>
          <a:bodyPr>
            <a:normAutofit fontScale="77500" lnSpcReduction="20000"/>
          </a:bodyPr>
          <a:lstStyle/>
          <a:p>
            <a:r>
              <a:rPr lang="en-US" dirty="0"/>
              <a:t>Draw a net for a triangular prism.</a:t>
            </a:r>
          </a:p>
          <a:p>
            <a:endParaRPr lang="en-US" dirty="0"/>
          </a:p>
          <a:p>
            <a:endParaRPr lang="en-US"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1FE1E557-DF30-4D1D-973A-BB48CE4F98E3}"/>
                  </a:ext>
                </a:extLst>
              </p:cNvPr>
              <p:cNvSpPr>
                <a:spLocks noGrp="1"/>
              </p:cNvSpPr>
              <p:nvPr>
                <p:ph sz="half" idx="2"/>
              </p:nvPr>
            </p:nvSpPr>
            <p:spPr/>
            <p:txBody>
              <a:bodyPr>
                <a:normAutofit fontScale="77500" lnSpcReduction="20000"/>
              </a:bodyPr>
              <a:lstStyle/>
              <a:p>
                <a:r>
                  <a:rPr lang="en-US" dirty="0"/>
                  <a:t>Find the lateral area and surface area of a right rectangular prism with height 7 inches, length 3 inches, and width 4 inches.</a:t>
                </a:r>
              </a:p>
              <a:p>
                <a14:m>
                  <m:oMath xmlns:m="http://schemas.openxmlformats.org/officeDocument/2006/math">
                    <m:r>
                      <a:rPr lang="en-US" b="0" i="1" smtClean="0">
                        <a:solidFill>
                          <a:srgbClr val="FFFF00"/>
                        </a:solidFill>
                        <a:latin typeface="Cambria Math" panose="02040503050406030204" pitchFamily="18" charset="0"/>
                      </a:rPr>
                      <m:t>𝑃</m:t>
                    </m:r>
                    <m:r>
                      <a:rPr lang="en-US" b="0" i="1" smtClean="0">
                        <a:solidFill>
                          <a:srgbClr val="FFFF00"/>
                        </a:solidFill>
                        <a:latin typeface="Cambria Math" panose="02040503050406030204" pitchFamily="18" charset="0"/>
                      </a:rPr>
                      <m:t>=2ℓ+2</m:t>
                    </m:r>
                    <m:r>
                      <a:rPr lang="en-US" b="0" i="1" smtClean="0">
                        <a:solidFill>
                          <a:srgbClr val="FFFF00"/>
                        </a:solidFill>
                        <a:latin typeface="Cambria Math" panose="02040503050406030204" pitchFamily="18" charset="0"/>
                      </a:rPr>
                      <m:t>𝑤</m:t>
                    </m:r>
                  </m:oMath>
                </a14:m>
                <a:endParaRPr lang="en-US" dirty="0">
                  <a:solidFill>
                    <a:srgbClr val="FFFF00"/>
                  </a:solidFill>
                </a:endParaRPr>
              </a:p>
              <a:p>
                <a14:m>
                  <m:oMath xmlns:m="http://schemas.openxmlformats.org/officeDocument/2006/math">
                    <m:r>
                      <a:rPr lang="en-US" i="1" smtClean="0">
                        <a:solidFill>
                          <a:srgbClr val="FFFF00"/>
                        </a:solidFill>
                        <a:latin typeface="Cambria Math"/>
                        <a:sym typeface="Wingdings 2"/>
                      </a:rPr>
                      <m:t>𝑃</m:t>
                    </m:r>
                    <m:r>
                      <a:rPr lang="en-US" i="1" smtClean="0">
                        <a:solidFill>
                          <a:srgbClr val="FFFF00"/>
                        </a:solidFill>
                        <a:latin typeface="Cambria Math"/>
                        <a:sym typeface="Wingdings 2"/>
                      </a:rPr>
                      <m:t>=2</m:t>
                    </m:r>
                    <m:d>
                      <m:dPr>
                        <m:ctrlPr>
                          <a:rPr lang="en-US" i="1">
                            <a:solidFill>
                              <a:srgbClr val="FFFF00"/>
                            </a:solidFill>
                            <a:latin typeface="Cambria Math" panose="02040503050406030204" pitchFamily="18" charset="0"/>
                            <a:sym typeface="Wingdings 2"/>
                          </a:rPr>
                        </m:ctrlPr>
                      </m:dPr>
                      <m:e>
                        <m:r>
                          <a:rPr lang="en-US" i="1">
                            <a:solidFill>
                              <a:srgbClr val="FFFF00"/>
                            </a:solidFill>
                            <a:latin typeface="Cambria Math"/>
                            <a:sym typeface="Wingdings 2"/>
                          </a:rPr>
                          <m:t>3</m:t>
                        </m:r>
                      </m:e>
                    </m:d>
                    <m:r>
                      <a:rPr lang="en-US" i="1">
                        <a:solidFill>
                          <a:srgbClr val="FFFF00"/>
                        </a:solidFill>
                        <a:latin typeface="Cambria Math"/>
                        <a:sym typeface="Wingdings 2"/>
                      </a:rPr>
                      <m:t>+2</m:t>
                    </m:r>
                    <m:d>
                      <m:dPr>
                        <m:ctrlPr>
                          <a:rPr lang="en-US" i="1">
                            <a:solidFill>
                              <a:srgbClr val="FFFF00"/>
                            </a:solidFill>
                            <a:latin typeface="Cambria Math" panose="02040503050406030204" pitchFamily="18" charset="0"/>
                            <a:sym typeface="Wingdings 2"/>
                          </a:rPr>
                        </m:ctrlPr>
                      </m:dPr>
                      <m:e>
                        <m:r>
                          <a:rPr lang="en-US" i="1">
                            <a:solidFill>
                              <a:srgbClr val="FFFF00"/>
                            </a:solidFill>
                            <a:latin typeface="Cambria Math"/>
                            <a:sym typeface="Wingdings 2"/>
                          </a:rPr>
                          <m:t>4</m:t>
                        </m:r>
                      </m:e>
                    </m:d>
                    <m:r>
                      <a:rPr lang="en-US" i="1">
                        <a:solidFill>
                          <a:srgbClr val="FFFF00"/>
                        </a:solidFill>
                        <a:latin typeface="Cambria Math"/>
                        <a:sym typeface="Wingdings 2"/>
                      </a:rPr>
                      <m:t>=14</m:t>
                    </m:r>
                  </m:oMath>
                </a14:m>
                <a:endParaRPr lang="en-US" dirty="0">
                  <a:solidFill>
                    <a:srgbClr val="FFFF00"/>
                  </a:solidFill>
                  <a:sym typeface="Wingdings 2"/>
                </a:endParaRPr>
              </a:p>
              <a:p>
                <a14:m>
                  <m:oMath xmlns:m="http://schemas.openxmlformats.org/officeDocument/2006/math">
                    <m:r>
                      <a:rPr lang="en-US" i="1">
                        <a:solidFill>
                          <a:srgbClr val="FFFF00"/>
                        </a:solidFill>
                        <a:latin typeface="Cambria Math"/>
                      </a:rPr>
                      <m:t>𝐿</m:t>
                    </m:r>
                    <m:r>
                      <a:rPr lang="en-US" i="1">
                        <a:solidFill>
                          <a:srgbClr val="FFFF00"/>
                        </a:solidFill>
                        <a:latin typeface="Cambria Math"/>
                      </a:rPr>
                      <m:t>=</m:t>
                    </m:r>
                    <m:r>
                      <a:rPr lang="en-US" b="0" i="1" smtClean="0">
                        <a:solidFill>
                          <a:srgbClr val="FFFF00"/>
                        </a:solidFill>
                        <a:latin typeface="Cambria Math" panose="02040503050406030204" pitchFamily="18" charset="0"/>
                      </a:rPr>
                      <m:t>𝑃h</m:t>
                    </m:r>
                    <m:r>
                      <a:rPr lang="en-US" b="0" i="1" smtClean="0">
                        <a:solidFill>
                          <a:srgbClr val="FFFF00"/>
                        </a:solidFill>
                        <a:latin typeface="Cambria Math" panose="02040503050406030204" pitchFamily="18" charset="0"/>
                      </a:rPr>
                      <m:t>=</m:t>
                    </m:r>
                    <m:d>
                      <m:dPr>
                        <m:ctrlPr>
                          <a:rPr lang="en-US" i="1">
                            <a:solidFill>
                              <a:srgbClr val="FFFF00"/>
                            </a:solidFill>
                            <a:latin typeface="Cambria Math" panose="02040503050406030204" pitchFamily="18" charset="0"/>
                          </a:rPr>
                        </m:ctrlPr>
                      </m:dPr>
                      <m:e>
                        <m:r>
                          <a:rPr lang="en-US" i="1">
                            <a:solidFill>
                              <a:srgbClr val="FFFF00"/>
                            </a:solidFill>
                            <a:latin typeface="Cambria Math"/>
                          </a:rPr>
                          <m:t>14</m:t>
                        </m:r>
                      </m:e>
                    </m:d>
                    <m:d>
                      <m:dPr>
                        <m:ctrlPr>
                          <a:rPr lang="en-US" i="1">
                            <a:solidFill>
                              <a:srgbClr val="FFFF00"/>
                            </a:solidFill>
                            <a:latin typeface="Cambria Math" panose="02040503050406030204" pitchFamily="18" charset="0"/>
                          </a:rPr>
                        </m:ctrlPr>
                      </m:dPr>
                      <m:e>
                        <m:r>
                          <a:rPr lang="en-US" i="1">
                            <a:solidFill>
                              <a:srgbClr val="FFFF00"/>
                            </a:solidFill>
                            <a:latin typeface="Cambria Math"/>
                          </a:rPr>
                          <m:t>7</m:t>
                        </m:r>
                      </m:e>
                    </m:d>
                    <m:r>
                      <a:rPr lang="en-US" i="1">
                        <a:solidFill>
                          <a:srgbClr val="FFFF00"/>
                        </a:solidFill>
                        <a:latin typeface="Cambria Math"/>
                      </a:rPr>
                      <m:t>=98</m:t>
                    </m:r>
                  </m:oMath>
                </a14:m>
                <a:endParaRPr lang="en-US" i="1" dirty="0">
                  <a:solidFill>
                    <a:srgbClr val="FFFF00"/>
                  </a:solidFill>
                  <a:latin typeface="Cambria Math"/>
                </a:endParaRPr>
              </a:p>
              <a:p>
                <a14:m>
                  <m:oMath xmlns:m="http://schemas.openxmlformats.org/officeDocument/2006/math">
                    <m:r>
                      <a:rPr lang="en-US" i="1">
                        <a:solidFill>
                          <a:srgbClr val="FFFF00"/>
                        </a:solidFill>
                        <a:latin typeface="Cambria Math"/>
                      </a:rPr>
                      <m:t>𝐵</m:t>
                    </m:r>
                    <m:r>
                      <a:rPr lang="en-US" i="1">
                        <a:solidFill>
                          <a:srgbClr val="FFFF00"/>
                        </a:solidFill>
                        <a:latin typeface="Cambria Math"/>
                      </a:rPr>
                      <m:t>=</m:t>
                    </m:r>
                    <m:r>
                      <a:rPr lang="en-US" b="0" i="1" smtClean="0">
                        <a:solidFill>
                          <a:srgbClr val="FFFF00"/>
                        </a:solidFill>
                        <a:latin typeface="Cambria Math" panose="02040503050406030204" pitchFamily="18" charset="0"/>
                      </a:rPr>
                      <m:t>𝑏h</m:t>
                    </m:r>
                    <m:r>
                      <a:rPr lang="en-US" b="0" i="1" smtClean="0">
                        <a:solidFill>
                          <a:srgbClr val="FFFF00"/>
                        </a:solidFill>
                        <a:latin typeface="Cambria Math" panose="02040503050406030204" pitchFamily="18" charset="0"/>
                      </a:rPr>
                      <m:t>=3⋅4=12</m:t>
                    </m:r>
                  </m:oMath>
                </a14:m>
                <a:endParaRPr lang="en-US" dirty="0">
                  <a:solidFill>
                    <a:srgbClr val="FFFF00"/>
                  </a:solidFill>
                </a:endParaRPr>
              </a:p>
              <a:p>
                <a14:m>
                  <m:oMath xmlns:m="http://schemas.openxmlformats.org/officeDocument/2006/math">
                    <m:r>
                      <a:rPr lang="en-US" b="0" i="1" smtClean="0">
                        <a:solidFill>
                          <a:srgbClr val="FFFF00"/>
                        </a:solidFill>
                        <a:latin typeface="Cambria Math" panose="02040503050406030204" pitchFamily="18" charset="0"/>
                      </a:rPr>
                      <m:t>𝐴</m:t>
                    </m:r>
                    <m:r>
                      <a:rPr lang="en-US" b="0" i="1" smtClean="0">
                        <a:solidFill>
                          <a:srgbClr val="FFFF00"/>
                        </a:solidFill>
                        <a:latin typeface="Cambria Math" panose="02040503050406030204" pitchFamily="18" charset="0"/>
                      </a:rPr>
                      <m:t>=2</m:t>
                    </m:r>
                    <m:r>
                      <a:rPr lang="en-US" b="0" i="1" smtClean="0">
                        <a:solidFill>
                          <a:srgbClr val="FFFF00"/>
                        </a:solidFill>
                        <a:latin typeface="Cambria Math" panose="02040503050406030204" pitchFamily="18" charset="0"/>
                      </a:rPr>
                      <m:t>𝐵</m:t>
                    </m:r>
                    <m:r>
                      <a:rPr lang="en-US" b="0" i="1" smtClean="0">
                        <a:solidFill>
                          <a:srgbClr val="FFFF00"/>
                        </a:solidFill>
                        <a:latin typeface="Cambria Math" panose="02040503050406030204" pitchFamily="18" charset="0"/>
                      </a:rPr>
                      <m:t>+</m:t>
                    </m:r>
                    <m:r>
                      <a:rPr lang="en-US" b="0" i="1" smtClean="0">
                        <a:solidFill>
                          <a:srgbClr val="FFFF00"/>
                        </a:solidFill>
                        <a:latin typeface="Cambria Math" panose="02040503050406030204" pitchFamily="18" charset="0"/>
                      </a:rPr>
                      <m:t>𝑃h</m:t>
                    </m:r>
                  </m:oMath>
                </a14:m>
                <a:endParaRPr lang="en-US" dirty="0">
                  <a:solidFill>
                    <a:srgbClr val="FFFF00"/>
                  </a:solidFill>
                </a:endParaRPr>
              </a:p>
              <a:p>
                <a14:m>
                  <m:oMath xmlns:m="http://schemas.openxmlformats.org/officeDocument/2006/math">
                    <m:r>
                      <a:rPr lang="en-US" i="1">
                        <a:solidFill>
                          <a:srgbClr val="FFFF00"/>
                        </a:solidFill>
                        <a:latin typeface="Cambria Math"/>
                      </a:rPr>
                      <m:t>𝐴</m:t>
                    </m:r>
                    <m:r>
                      <a:rPr lang="en-US" i="1">
                        <a:solidFill>
                          <a:srgbClr val="FFFF00"/>
                        </a:solidFill>
                        <a:latin typeface="Cambria Math"/>
                      </a:rPr>
                      <m:t>=2</m:t>
                    </m:r>
                    <m:d>
                      <m:dPr>
                        <m:ctrlPr>
                          <a:rPr lang="en-US" i="1">
                            <a:solidFill>
                              <a:srgbClr val="FFFF00"/>
                            </a:solidFill>
                            <a:latin typeface="Cambria Math" panose="02040503050406030204" pitchFamily="18" charset="0"/>
                          </a:rPr>
                        </m:ctrlPr>
                      </m:dPr>
                      <m:e>
                        <m:r>
                          <a:rPr lang="en-US" i="1">
                            <a:solidFill>
                              <a:srgbClr val="FFFF00"/>
                            </a:solidFill>
                            <a:latin typeface="Cambria Math"/>
                          </a:rPr>
                          <m:t>12</m:t>
                        </m:r>
                      </m:e>
                    </m:d>
                    <m:r>
                      <a:rPr lang="en-US" i="1">
                        <a:solidFill>
                          <a:srgbClr val="FFFF00"/>
                        </a:solidFill>
                        <a:latin typeface="Cambria Math"/>
                      </a:rPr>
                      <m:t>+14</m:t>
                    </m:r>
                    <m:d>
                      <m:dPr>
                        <m:ctrlPr>
                          <a:rPr lang="en-US" i="1">
                            <a:solidFill>
                              <a:srgbClr val="FFFF00"/>
                            </a:solidFill>
                            <a:latin typeface="Cambria Math" panose="02040503050406030204" pitchFamily="18" charset="0"/>
                          </a:rPr>
                        </m:ctrlPr>
                      </m:dPr>
                      <m:e>
                        <m:r>
                          <a:rPr lang="en-US" i="1">
                            <a:solidFill>
                              <a:srgbClr val="FFFF00"/>
                            </a:solidFill>
                            <a:latin typeface="Cambria Math"/>
                          </a:rPr>
                          <m:t>7</m:t>
                        </m:r>
                      </m:e>
                    </m:d>
                    <m:r>
                      <a:rPr lang="en-US" i="1">
                        <a:solidFill>
                          <a:srgbClr val="FFFF00"/>
                        </a:solidFill>
                        <a:latin typeface="Cambria Math"/>
                      </a:rPr>
                      <m:t>=122</m:t>
                    </m:r>
                  </m:oMath>
                </a14:m>
                <a:endParaRPr lang="en-US" dirty="0">
                  <a:solidFill>
                    <a:srgbClr val="FFFF00"/>
                  </a:solidFill>
                </a:endParaRPr>
              </a:p>
              <a:p>
                <a:endParaRPr lang="en-US" dirty="0"/>
              </a:p>
            </p:txBody>
          </p:sp>
        </mc:Choice>
        <mc:Fallback xmlns="">
          <p:sp>
            <p:nvSpPr>
              <p:cNvPr id="4" name="Content Placeholder 3">
                <a:extLst>
                  <a:ext uri="{FF2B5EF4-FFF2-40B4-BE49-F238E27FC236}">
                    <a16:creationId xmlns:a16="http://schemas.microsoft.com/office/drawing/2014/main" id="{1FE1E557-DF30-4D1D-973A-BB48CE4F98E3}"/>
                  </a:ext>
                </a:extLst>
              </p:cNvPr>
              <p:cNvSpPr>
                <a:spLocks noGrp="1" noRot="1" noChangeAspect="1" noMove="1" noResize="1" noEditPoints="1" noAdjustHandles="1" noChangeArrowheads="1" noChangeShapeType="1" noTextEdit="1"/>
              </p:cNvSpPr>
              <p:nvPr>
                <p:ph sz="half" idx="2"/>
              </p:nvPr>
            </p:nvSpPr>
            <p:spPr>
              <a:blipFill>
                <a:blip r:embed="rId3"/>
                <a:stretch>
                  <a:fillRect l="-1164" t="-2555"/>
                </a:stretch>
              </a:blipFill>
            </p:spPr>
            <p:txBody>
              <a:bodyPr/>
              <a:lstStyle/>
              <a:p>
                <a:r>
                  <a:rPr lang="en-US">
                    <a:noFill/>
                  </a:rPr>
                  <a:t> </a:t>
                </a:r>
              </a:p>
            </p:txBody>
          </p:sp>
        </mc:Fallback>
      </mc:AlternateContent>
      <p:grpSp>
        <p:nvGrpSpPr>
          <p:cNvPr id="53" name="Group 52">
            <a:extLst>
              <a:ext uri="{FF2B5EF4-FFF2-40B4-BE49-F238E27FC236}">
                <a16:creationId xmlns:a16="http://schemas.microsoft.com/office/drawing/2014/main" id="{BDA9FF03-7284-4275-969B-523A8D4045BB}"/>
              </a:ext>
            </a:extLst>
          </p:cNvPr>
          <p:cNvGrpSpPr/>
          <p:nvPr/>
        </p:nvGrpSpPr>
        <p:grpSpPr>
          <a:xfrm>
            <a:off x="639216" y="2076739"/>
            <a:ext cx="957960" cy="1602000"/>
            <a:chOff x="639216" y="2076739"/>
            <a:chExt cx="957960" cy="160200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1642C181-064A-4B19-A3AE-6EFA7AC31552}"/>
                    </a:ext>
                  </a:extLst>
                </p14:cNvPr>
                <p14:cNvContentPartPr/>
                <p14:nvPr/>
              </p14:nvContentPartPr>
              <p14:xfrm>
                <a:off x="639216" y="2076739"/>
                <a:ext cx="411480" cy="502920"/>
              </p14:xfrm>
            </p:contentPart>
          </mc:Choice>
          <mc:Fallback xmlns="">
            <p:pic>
              <p:nvPicPr>
                <p:cNvPr id="5" name="Ink 4">
                  <a:extLst>
                    <a:ext uri="{FF2B5EF4-FFF2-40B4-BE49-F238E27FC236}">
                      <a16:creationId xmlns:a16="http://schemas.microsoft.com/office/drawing/2014/main" id="{1642C181-064A-4B19-A3AE-6EFA7AC31552}"/>
                    </a:ext>
                  </a:extLst>
                </p:cNvPr>
                <p:cNvPicPr/>
                <p:nvPr/>
              </p:nvPicPr>
              <p:blipFill>
                <a:blip r:embed="rId5"/>
                <a:stretch>
                  <a:fillRect/>
                </a:stretch>
              </p:blipFill>
              <p:spPr>
                <a:xfrm>
                  <a:off x="630576" y="2067739"/>
                  <a:ext cx="429120" cy="520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AE1290E8-7237-4A0D-96DF-3B4BE2DF09F2}"/>
                    </a:ext>
                  </a:extLst>
                </p14:cNvPr>
                <p14:cNvContentPartPr/>
                <p14:nvPr/>
              </p14:nvContentPartPr>
              <p14:xfrm>
                <a:off x="640656" y="2531419"/>
                <a:ext cx="941400" cy="87480"/>
              </p14:xfrm>
            </p:contentPart>
          </mc:Choice>
          <mc:Fallback xmlns="">
            <p:pic>
              <p:nvPicPr>
                <p:cNvPr id="6" name="Ink 5">
                  <a:extLst>
                    <a:ext uri="{FF2B5EF4-FFF2-40B4-BE49-F238E27FC236}">
                      <a16:creationId xmlns:a16="http://schemas.microsoft.com/office/drawing/2014/main" id="{AE1290E8-7237-4A0D-96DF-3B4BE2DF09F2}"/>
                    </a:ext>
                  </a:extLst>
                </p:cNvPr>
                <p:cNvPicPr/>
                <p:nvPr/>
              </p:nvPicPr>
              <p:blipFill>
                <a:blip r:embed="rId7"/>
                <a:stretch>
                  <a:fillRect/>
                </a:stretch>
              </p:blipFill>
              <p:spPr>
                <a:xfrm>
                  <a:off x="631656" y="2522779"/>
                  <a:ext cx="9590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AFF95214-3DF1-4FB0-9874-9963A3C13451}"/>
                    </a:ext>
                  </a:extLst>
                </p14:cNvPr>
                <p14:cNvContentPartPr/>
                <p14:nvPr/>
              </p14:nvContentPartPr>
              <p14:xfrm>
                <a:off x="1429056" y="2104099"/>
                <a:ext cx="168120" cy="470880"/>
              </p14:xfrm>
            </p:contentPart>
          </mc:Choice>
          <mc:Fallback xmlns="">
            <p:pic>
              <p:nvPicPr>
                <p:cNvPr id="7" name="Ink 6">
                  <a:extLst>
                    <a:ext uri="{FF2B5EF4-FFF2-40B4-BE49-F238E27FC236}">
                      <a16:creationId xmlns:a16="http://schemas.microsoft.com/office/drawing/2014/main" id="{AFF95214-3DF1-4FB0-9874-9963A3C13451}"/>
                    </a:ext>
                  </a:extLst>
                </p:cNvPr>
                <p:cNvPicPr/>
                <p:nvPr/>
              </p:nvPicPr>
              <p:blipFill>
                <a:blip r:embed="rId9"/>
                <a:stretch>
                  <a:fillRect/>
                </a:stretch>
              </p:blipFill>
              <p:spPr>
                <a:xfrm>
                  <a:off x="1420056" y="2095459"/>
                  <a:ext cx="185760" cy="488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0E80477B-290B-4D5F-ADFE-B56645A9ADDF}"/>
                    </a:ext>
                  </a:extLst>
                </p14:cNvPr>
                <p14:cNvContentPartPr/>
                <p14:nvPr/>
              </p14:nvContentPartPr>
              <p14:xfrm>
                <a:off x="1051776" y="2099419"/>
                <a:ext cx="396000" cy="11160"/>
              </p14:xfrm>
            </p:contentPart>
          </mc:Choice>
          <mc:Fallback xmlns="">
            <p:pic>
              <p:nvPicPr>
                <p:cNvPr id="8" name="Ink 7">
                  <a:extLst>
                    <a:ext uri="{FF2B5EF4-FFF2-40B4-BE49-F238E27FC236}">
                      <a16:creationId xmlns:a16="http://schemas.microsoft.com/office/drawing/2014/main" id="{0E80477B-290B-4D5F-ADFE-B56645A9ADDF}"/>
                    </a:ext>
                  </a:extLst>
                </p:cNvPr>
                <p:cNvPicPr/>
                <p:nvPr/>
              </p:nvPicPr>
              <p:blipFill>
                <a:blip r:embed="rId11"/>
                <a:stretch>
                  <a:fillRect/>
                </a:stretch>
              </p:blipFill>
              <p:spPr>
                <a:xfrm>
                  <a:off x="1043136" y="2090779"/>
                  <a:ext cx="4136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859C554F-50DC-4B9E-A3D9-A5F3EE3B4F97}"/>
                    </a:ext>
                  </a:extLst>
                </p14:cNvPr>
                <p14:cNvContentPartPr/>
                <p14:nvPr/>
              </p14:nvContentPartPr>
              <p14:xfrm>
                <a:off x="895536" y="2116699"/>
                <a:ext cx="159840" cy="1088280"/>
              </p14:xfrm>
            </p:contentPart>
          </mc:Choice>
          <mc:Fallback xmlns="">
            <p:pic>
              <p:nvPicPr>
                <p:cNvPr id="9" name="Ink 8">
                  <a:extLst>
                    <a:ext uri="{FF2B5EF4-FFF2-40B4-BE49-F238E27FC236}">
                      <a16:creationId xmlns:a16="http://schemas.microsoft.com/office/drawing/2014/main" id="{859C554F-50DC-4B9E-A3D9-A5F3EE3B4F97}"/>
                    </a:ext>
                  </a:extLst>
                </p:cNvPr>
                <p:cNvPicPr/>
                <p:nvPr/>
              </p:nvPicPr>
              <p:blipFill>
                <a:blip r:embed="rId13"/>
                <a:stretch>
                  <a:fillRect/>
                </a:stretch>
              </p:blipFill>
              <p:spPr>
                <a:xfrm>
                  <a:off x="886896" y="2108059"/>
                  <a:ext cx="177480" cy="1105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32A6C405-BAB3-4AD3-8996-E0F8E097348F}"/>
                    </a:ext>
                  </a:extLst>
                </p14:cNvPr>
                <p14:cNvContentPartPr/>
                <p14:nvPr/>
              </p14:nvContentPartPr>
              <p14:xfrm>
                <a:off x="1249056" y="2125339"/>
                <a:ext cx="121320" cy="1097640"/>
              </p14:xfrm>
            </p:contentPart>
          </mc:Choice>
          <mc:Fallback xmlns="">
            <p:pic>
              <p:nvPicPr>
                <p:cNvPr id="11" name="Ink 10">
                  <a:extLst>
                    <a:ext uri="{FF2B5EF4-FFF2-40B4-BE49-F238E27FC236}">
                      <a16:creationId xmlns:a16="http://schemas.microsoft.com/office/drawing/2014/main" id="{32A6C405-BAB3-4AD3-8996-E0F8E097348F}"/>
                    </a:ext>
                  </a:extLst>
                </p:cNvPr>
                <p:cNvPicPr/>
                <p:nvPr/>
              </p:nvPicPr>
              <p:blipFill>
                <a:blip r:embed="rId15"/>
                <a:stretch>
                  <a:fillRect/>
                </a:stretch>
              </p:blipFill>
              <p:spPr>
                <a:xfrm>
                  <a:off x="1240056" y="2116699"/>
                  <a:ext cx="138960" cy="1115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7C141452-D9DC-428E-8F7C-F13B7C110F9F}"/>
                    </a:ext>
                  </a:extLst>
                </p14:cNvPr>
                <p14:cNvContentPartPr/>
                <p14:nvPr/>
              </p14:nvContentPartPr>
              <p14:xfrm>
                <a:off x="1128456" y="2913379"/>
                <a:ext cx="248760" cy="3600"/>
              </p14:xfrm>
            </p:contentPart>
          </mc:Choice>
          <mc:Fallback xmlns="">
            <p:pic>
              <p:nvPicPr>
                <p:cNvPr id="13" name="Ink 12">
                  <a:extLst>
                    <a:ext uri="{FF2B5EF4-FFF2-40B4-BE49-F238E27FC236}">
                      <a16:creationId xmlns:a16="http://schemas.microsoft.com/office/drawing/2014/main" id="{7C141452-D9DC-428E-8F7C-F13B7C110F9F}"/>
                    </a:ext>
                  </a:extLst>
                </p:cNvPr>
                <p:cNvPicPr/>
                <p:nvPr/>
              </p:nvPicPr>
              <p:blipFill>
                <a:blip r:embed="rId17"/>
                <a:stretch>
                  <a:fillRect/>
                </a:stretch>
              </p:blipFill>
              <p:spPr>
                <a:xfrm>
                  <a:off x="1119456" y="2904739"/>
                  <a:ext cx="2664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8A322857-D748-4E40-95A9-1DF14A972509}"/>
                    </a:ext>
                  </a:extLst>
                </p14:cNvPr>
                <p14:cNvContentPartPr/>
                <p14:nvPr/>
              </p14:nvContentPartPr>
              <p14:xfrm>
                <a:off x="895176" y="2914459"/>
                <a:ext cx="389160" cy="74880"/>
              </p14:xfrm>
            </p:contentPart>
          </mc:Choice>
          <mc:Fallback xmlns="">
            <p:pic>
              <p:nvPicPr>
                <p:cNvPr id="14" name="Ink 13">
                  <a:extLst>
                    <a:ext uri="{FF2B5EF4-FFF2-40B4-BE49-F238E27FC236}">
                      <a16:creationId xmlns:a16="http://schemas.microsoft.com/office/drawing/2014/main" id="{8A322857-D748-4E40-95A9-1DF14A972509}"/>
                    </a:ext>
                  </a:extLst>
                </p:cNvPr>
                <p:cNvPicPr/>
                <p:nvPr/>
              </p:nvPicPr>
              <p:blipFill>
                <a:blip r:embed="rId19"/>
                <a:stretch>
                  <a:fillRect/>
                </a:stretch>
              </p:blipFill>
              <p:spPr>
                <a:xfrm>
                  <a:off x="886176" y="2905459"/>
                  <a:ext cx="4068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85D1DB5A-C995-4D57-B834-67FDDA8637A6}"/>
                    </a:ext>
                  </a:extLst>
                </p14:cNvPr>
                <p14:cNvContentPartPr/>
                <p14:nvPr/>
              </p14:nvContentPartPr>
              <p14:xfrm>
                <a:off x="848016" y="2867299"/>
                <a:ext cx="455760" cy="811440"/>
              </p14:xfrm>
            </p:contentPart>
          </mc:Choice>
          <mc:Fallback xmlns="">
            <p:pic>
              <p:nvPicPr>
                <p:cNvPr id="15" name="Ink 14">
                  <a:extLst>
                    <a:ext uri="{FF2B5EF4-FFF2-40B4-BE49-F238E27FC236}">
                      <a16:creationId xmlns:a16="http://schemas.microsoft.com/office/drawing/2014/main" id="{85D1DB5A-C995-4D57-B834-67FDDA8637A6}"/>
                    </a:ext>
                  </a:extLst>
                </p:cNvPr>
                <p:cNvPicPr/>
                <p:nvPr/>
              </p:nvPicPr>
              <p:blipFill>
                <a:blip r:embed="rId21"/>
                <a:stretch>
                  <a:fillRect/>
                </a:stretch>
              </p:blipFill>
              <p:spPr>
                <a:xfrm>
                  <a:off x="839376" y="2858299"/>
                  <a:ext cx="473400" cy="829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04059B49-F20D-4779-8131-05330D1E9639}"/>
                    </a:ext>
                  </a:extLst>
                </p14:cNvPr>
                <p14:cNvContentPartPr/>
                <p14:nvPr/>
              </p14:nvContentPartPr>
              <p14:xfrm>
                <a:off x="878256" y="2929579"/>
                <a:ext cx="41760" cy="261360"/>
              </p14:xfrm>
            </p:contentPart>
          </mc:Choice>
          <mc:Fallback xmlns="">
            <p:pic>
              <p:nvPicPr>
                <p:cNvPr id="17" name="Ink 16">
                  <a:extLst>
                    <a:ext uri="{FF2B5EF4-FFF2-40B4-BE49-F238E27FC236}">
                      <a16:creationId xmlns:a16="http://schemas.microsoft.com/office/drawing/2014/main" id="{04059B49-F20D-4779-8131-05330D1E9639}"/>
                    </a:ext>
                  </a:extLst>
                </p:cNvPr>
                <p:cNvPicPr/>
                <p:nvPr/>
              </p:nvPicPr>
              <p:blipFill>
                <a:blip r:embed="rId23"/>
                <a:stretch>
                  <a:fillRect/>
                </a:stretch>
              </p:blipFill>
              <p:spPr>
                <a:xfrm>
                  <a:off x="869616" y="2920579"/>
                  <a:ext cx="59400" cy="279000"/>
                </a:xfrm>
                <a:prstGeom prst="rect">
                  <a:avLst/>
                </a:prstGeom>
              </p:spPr>
            </p:pic>
          </mc:Fallback>
        </mc:AlternateContent>
      </p:grpSp>
      <p:grpSp>
        <p:nvGrpSpPr>
          <p:cNvPr id="52" name="Group 51">
            <a:extLst>
              <a:ext uri="{FF2B5EF4-FFF2-40B4-BE49-F238E27FC236}">
                <a16:creationId xmlns:a16="http://schemas.microsoft.com/office/drawing/2014/main" id="{A50CFEE1-8F61-4AFC-8E67-8C68E275F801}"/>
              </a:ext>
            </a:extLst>
          </p:cNvPr>
          <p:cNvGrpSpPr/>
          <p:nvPr/>
        </p:nvGrpSpPr>
        <p:grpSpPr>
          <a:xfrm>
            <a:off x="2052567" y="2267195"/>
            <a:ext cx="2464233" cy="2397325"/>
            <a:chOff x="2052567" y="2267195"/>
            <a:chExt cx="2464233" cy="2397325"/>
          </a:xfrm>
        </p:grpSpPr>
        <p:grpSp>
          <p:nvGrpSpPr>
            <p:cNvPr id="46" name="Group 45">
              <a:extLst>
                <a:ext uri="{FF2B5EF4-FFF2-40B4-BE49-F238E27FC236}">
                  <a16:creationId xmlns:a16="http://schemas.microsoft.com/office/drawing/2014/main" id="{35DEEA89-C3A4-458F-A7F4-0683213D6BD4}"/>
                </a:ext>
              </a:extLst>
            </p:cNvPr>
            <p:cNvGrpSpPr/>
            <p:nvPr/>
          </p:nvGrpSpPr>
          <p:grpSpPr>
            <a:xfrm>
              <a:off x="2052567" y="2267195"/>
              <a:ext cx="2288160" cy="2257200"/>
              <a:chOff x="2052567" y="2267195"/>
              <a:chExt cx="2288160" cy="2257200"/>
            </a:xfrm>
          </p:grpSpPr>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640B9518-642B-402A-910D-B2DCEA1268B6}"/>
                      </a:ext>
                    </a:extLst>
                  </p14:cNvPr>
                  <p14:cNvContentPartPr/>
                  <p14:nvPr/>
                </p14:nvContentPartPr>
                <p14:xfrm>
                  <a:off x="2210247" y="4313075"/>
                  <a:ext cx="1751760" cy="94680"/>
                </p14:xfrm>
              </p:contentPart>
            </mc:Choice>
            <mc:Fallback xmlns="">
              <p:pic>
                <p:nvPicPr>
                  <p:cNvPr id="20" name="Ink 19">
                    <a:extLst>
                      <a:ext uri="{FF2B5EF4-FFF2-40B4-BE49-F238E27FC236}">
                        <a16:creationId xmlns:a16="http://schemas.microsoft.com/office/drawing/2014/main" id="{640B9518-642B-402A-910D-B2DCEA1268B6}"/>
                      </a:ext>
                    </a:extLst>
                  </p:cNvPr>
                  <p:cNvPicPr/>
                  <p:nvPr/>
                </p:nvPicPr>
                <p:blipFill>
                  <a:blip r:embed="rId25"/>
                  <a:stretch>
                    <a:fillRect/>
                  </a:stretch>
                </p:blipFill>
                <p:spPr>
                  <a:xfrm>
                    <a:off x="2201607" y="4304435"/>
                    <a:ext cx="17694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2A140D1A-9E73-4D03-8BD5-0263F6E2ECB4}"/>
                      </a:ext>
                    </a:extLst>
                  </p14:cNvPr>
                  <p14:cNvContentPartPr/>
                  <p14:nvPr/>
                </p14:nvContentPartPr>
                <p14:xfrm>
                  <a:off x="3838527" y="3564635"/>
                  <a:ext cx="447120" cy="834480"/>
                </p14:xfrm>
              </p:contentPart>
            </mc:Choice>
            <mc:Fallback xmlns="">
              <p:pic>
                <p:nvPicPr>
                  <p:cNvPr id="21" name="Ink 20">
                    <a:extLst>
                      <a:ext uri="{FF2B5EF4-FFF2-40B4-BE49-F238E27FC236}">
                        <a16:creationId xmlns:a16="http://schemas.microsoft.com/office/drawing/2014/main" id="{2A140D1A-9E73-4D03-8BD5-0263F6E2ECB4}"/>
                      </a:ext>
                    </a:extLst>
                  </p:cNvPr>
                  <p:cNvPicPr/>
                  <p:nvPr/>
                </p:nvPicPr>
                <p:blipFill>
                  <a:blip r:embed="rId27"/>
                  <a:stretch>
                    <a:fillRect/>
                  </a:stretch>
                </p:blipFill>
                <p:spPr>
                  <a:xfrm>
                    <a:off x="3829887" y="3555995"/>
                    <a:ext cx="464760" cy="852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4" name="Ink 23">
                    <a:extLst>
                      <a:ext uri="{FF2B5EF4-FFF2-40B4-BE49-F238E27FC236}">
                        <a16:creationId xmlns:a16="http://schemas.microsoft.com/office/drawing/2014/main" id="{73C9AFB6-D600-4DA3-A269-62CCC3B3489F}"/>
                      </a:ext>
                    </a:extLst>
                  </p14:cNvPr>
                  <p14:cNvContentPartPr/>
                  <p14:nvPr/>
                </p14:nvContentPartPr>
                <p14:xfrm>
                  <a:off x="2129247" y="2904395"/>
                  <a:ext cx="64080" cy="1382760"/>
                </p14:xfrm>
              </p:contentPart>
            </mc:Choice>
            <mc:Fallback xmlns="">
              <p:pic>
                <p:nvPicPr>
                  <p:cNvPr id="24" name="Ink 23">
                    <a:extLst>
                      <a:ext uri="{FF2B5EF4-FFF2-40B4-BE49-F238E27FC236}">
                        <a16:creationId xmlns:a16="http://schemas.microsoft.com/office/drawing/2014/main" id="{73C9AFB6-D600-4DA3-A269-62CCC3B3489F}"/>
                      </a:ext>
                    </a:extLst>
                  </p:cNvPr>
                  <p:cNvPicPr/>
                  <p:nvPr/>
                </p:nvPicPr>
                <p:blipFill>
                  <a:blip r:embed="rId29"/>
                  <a:stretch>
                    <a:fillRect/>
                  </a:stretch>
                </p:blipFill>
                <p:spPr>
                  <a:xfrm>
                    <a:off x="2120247" y="2895755"/>
                    <a:ext cx="81720" cy="1400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 name="Ink 25">
                    <a:extLst>
                      <a:ext uri="{FF2B5EF4-FFF2-40B4-BE49-F238E27FC236}">
                        <a16:creationId xmlns:a16="http://schemas.microsoft.com/office/drawing/2014/main" id="{42D3C3C3-DB8D-47D1-A802-B85CF0F06F67}"/>
                      </a:ext>
                    </a:extLst>
                  </p14:cNvPr>
                  <p14:cNvContentPartPr/>
                  <p14:nvPr/>
                </p14:nvContentPartPr>
                <p14:xfrm>
                  <a:off x="2622447" y="2289155"/>
                  <a:ext cx="1703880" cy="69840"/>
                </p14:xfrm>
              </p:contentPart>
            </mc:Choice>
            <mc:Fallback xmlns="">
              <p:pic>
                <p:nvPicPr>
                  <p:cNvPr id="26" name="Ink 25">
                    <a:extLst>
                      <a:ext uri="{FF2B5EF4-FFF2-40B4-BE49-F238E27FC236}">
                        <a16:creationId xmlns:a16="http://schemas.microsoft.com/office/drawing/2014/main" id="{42D3C3C3-DB8D-47D1-A802-B85CF0F06F67}"/>
                      </a:ext>
                    </a:extLst>
                  </p:cNvPr>
                  <p:cNvPicPr/>
                  <p:nvPr/>
                </p:nvPicPr>
                <p:blipFill>
                  <a:blip r:embed="rId31"/>
                  <a:stretch>
                    <a:fillRect/>
                  </a:stretch>
                </p:blipFill>
                <p:spPr>
                  <a:xfrm>
                    <a:off x="2613807" y="2280155"/>
                    <a:ext cx="17215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7" name="Ink 26">
                    <a:extLst>
                      <a:ext uri="{FF2B5EF4-FFF2-40B4-BE49-F238E27FC236}">
                        <a16:creationId xmlns:a16="http://schemas.microsoft.com/office/drawing/2014/main" id="{0B20BDBA-C1B1-44AA-AD78-C1E95116ACC6}"/>
                      </a:ext>
                    </a:extLst>
                  </p14:cNvPr>
                  <p14:cNvContentPartPr/>
                  <p14:nvPr/>
                </p14:nvContentPartPr>
                <p14:xfrm>
                  <a:off x="4247127" y="2267195"/>
                  <a:ext cx="93600" cy="1290240"/>
                </p14:xfrm>
              </p:contentPart>
            </mc:Choice>
            <mc:Fallback xmlns="">
              <p:pic>
                <p:nvPicPr>
                  <p:cNvPr id="27" name="Ink 26">
                    <a:extLst>
                      <a:ext uri="{FF2B5EF4-FFF2-40B4-BE49-F238E27FC236}">
                        <a16:creationId xmlns:a16="http://schemas.microsoft.com/office/drawing/2014/main" id="{0B20BDBA-C1B1-44AA-AD78-C1E95116ACC6}"/>
                      </a:ext>
                    </a:extLst>
                  </p:cNvPr>
                  <p:cNvPicPr/>
                  <p:nvPr/>
                </p:nvPicPr>
                <p:blipFill>
                  <a:blip r:embed="rId33"/>
                  <a:stretch>
                    <a:fillRect/>
                  </a:stretch>
                </p:blipFill>
                <p:spPr>
                  <a:xfrm>
                    <a:off x="4238127" y="2258555"/>
                    <a:ext cx="111240" cy="1307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9" name="Ink 28">
                    <a:extLst>
                      <a:ext uri="{FF2B5EF4-FFF2-40B4-BE49-F238E27FC236}">
                        <a16:creationId xmlns:a16="http://schemas.microsoft.com/office/drawing/2014/main" id="{C9A00631-9091-416A-8380-B25B3CEA692F}"/>
                      </a:ext>
                    </a:extLst>
                  </p14:cNvPr>
                  <p14:cNvContentPartPr/>
                  <p14:nvPr/>
                </p14:nvContentPartPr>
                <p14:xfrm>
                  <a:off x="2219607" y="4302635"/>
                  <a:ext cx="29160" cy="84960"/>
                </p14:xfrm>
              </p:contentPart>
            </mc:Choice>
            <mc:Fallback xmlns="">
              <p:pic>
                <p:nvPicPr>
                  <p:cNvPr id="29" name="Ink 28">
                    <a:extLst>
                      <a:ext uri="{FF2B5EF4-FFF2-40B4-BE49-F238E27FC236}">
                        <a16:creationId xmlns:a16="http://schemas.microsoft.com/office/drawing/2014/main" id="{C9A00631-9091-416A-8380-B25B3CEA692F}"/>
                      </a:ext>
                    </a:extLst>
                  </p:cNvPr>
                  <p:cNvPicPr/>
                  <p:nvPr/>
                </p:nvPicPr>
                <p:blipFill>
                  <a:blip r:embed="rId35"/>
                  <a:stretch>
                    <a:fillRect/>
                  </a:stretch>
                </p:blipFill>
                <p:spPr>
                  <a:xfrm>
                    <a:off x="2210967" y="4293995"/>
                    <a:ext cx="468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0" name="Ink 29">
                    <a:extLst>
                      <a:ext uri="{FF2B5EF4-FFF2-40B4-BE49-F238E27FC236}">
                        <a16:creationId xmlns:a16="http://schemas.microsoft.com/office/drawing/2014/main" id="{BE3A0B60-C4CA-4DEE-A300-E3B321BFF0B5}"/>
                      </a:ext>
                    </a:extLst>
                  </p14:cNvPr>
                  <p14:cNvContentPartPr/>
                  <p14:nvPr/>
                </p14:nvContentPartPr>
                <p14:xfrm>
                  <a:off x="2393847" y="3982955"/>
                  <a:ext cx="158760" cy="203400"/>
                </p14:xfrm>
              </p:contentPart>
            </mc:Choice>
            <mc:Fallback xmlns="">
              <p:pic>
                <p:nvPicPr>
                  <p:cNvPr id="30" name="Ink 29">
                    <a:extLst>
                      <a:ext uri="{FF2B5EF4-FFF2-40B4-BE49-F238E27FC236}">
                        <a16:creationId xmlns:a16="http://schemas.microsoft.com/office/drawing/2014/main" id="{BE3A0B60-C4CA-4DEE-A300-E3B321BFF0B5}"/>
                      </a:ext>
                    </a:extLst>
                  </p:cNvPr>
                  <p:cNvPicPr/>
                  <p:nvPr/>
                </p:nvPicPr>
                <p:blipFill>
                  <a:blip r:embed="rId37"/>
                  <a:stretch>
                    <a:fillRect/>
                  </a:stretch>
                </p:blipFill>
                <p:spPr>
                  <a:xfrm>
                    <a:off x="2385207" y="3973955"/>
                    <a:ext cx="1764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3" name="Ink 32">
                    <a:extLst>
                      <a:ext uri="{FF2B5EF4-FFF2-40B4-BE49-F238E27FC236}">
                        <a16:creationId xmlns:a16="http://schemas.microsoft.com/office/drawing/2014/main" id="{86CE085D-ACD4-44EF-9AF5-2829B63447BA}"/>
                      </a:ext>
                    </a:extLst>
                  </p14:cNvPr>
                  <p14:cNvContentPartPr/>
                  <p14:nvPr/>
                </p14:nvContentPartPr>
                <p14:xfrm>
                  <a:off x="4212207" y="3518915"/>
                  <a:ext cx="360" cy="360"/>
                </p14:xfrm>
              </p:contentPart>
            </mc:Choice>
            <mc:Fallback xmlns="">
              <p:pic>
                <p:nvPicPr>
                  <p:cNvPr id="33" name="Ink 32">
                    <a:extLst>
                      <a:ext uri="{FF2B5EF4-FFF2-40B4-BE49-F238E27FC236}">
                        <a16:creationId xmlns:a16="http://schemas.microsoft.com/office/drawing/2014/main" id="{86CE085D-ACD4-44EF-9AF5-2829B63447BA}"/>
                      </a:ext>
                    </a:extLst>
                  </p:cNvPr>
                  <p:cNvPicPr/>
                  <p:nvPr/>
                </p:nvPicPr>
                <p:blipFill>
                  <a:blip r:embed="rId39"/>
                  <a:stretch>
                    <a:fillRect/>
                  </a:stretch>
                </p:blipFill>
                <p:spPr>
                  <a:xfrm>
                    <a:off x="4203207" y="350991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4" name="Ink 33">
                    <a:extLst>
                      <a:ext uri="{FF2B5EF4-FFF2-40B4-BE49-F238E27FC236}">
                        <a16:creationId xmlns:a16="http://schemas.microsoft.com/office/drawing/2014/main" id="{540E1446-A21D-49C7-96C6-C61D4CC0E188}"/>
                      </a:ext>
                    </a:extLst>
                  </p14:cNvPr>
                  <p14:cNvContentPartPr/>
                  <p14:nvPr/>
                </p14:nvContentPartPr>
                <p14:xfrm>
                  <a:off x="3812607" y="3552035"/>
                  <a:ext cx="236160" cy="3960"/>
                </p14:xfrm>
              </p:contentPart>
            </mc:Choice>
            <mc:Fallback xmlns="">
              <p:pic>
                <p:nvPicPr>
                  <p:cNvPr id="34" name="Ink 33">
                    <a:extLst>
                      <a:ext uri="{FF2B5EF4-FFF2-40B4-BE49-F238E27FC236}">
                        <a16:creationId xmlns:a16="http://schemas.microsoft.com/office/drawing/2014/main" id="{540E1446-A21D-49C7-96C6-C61D4CC0E188}"/>
                      </a:ext>
                    </a:extLst>
                  </p:cNvPr>
                  <p:cNvPicPr/>
                  <p:nvPr/>
                </p:nvPicPr>
                <p:blipFill>
                  <a:blip r:embed="rId41"/>
                  <a:stretch>
                    <a:fillRect/>
                  </a:stretch>
                </p:blipFill>
                <p:spPr>
                  <a:xfrm>
                    <a:off x="3803607" y="3543035"/>
                    <a:ext cx="2538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7" name="Ink 36">
                    <a:extLst>
                      <a:ext uri="{FF2B5EF4-FFF2-40B4-BE49-F238E27FC236}">
                        <a16:creationId xmlns:a16="http://schemas.microsoft.com/office/drawing/2014/main" id="{8BA64A63-7733-4CF4-9CA3-4781F60A60AC}"/>
                      </a:ext>
                    </a:extLst>
                  </p14:cNvPr>
                  <p14:cNvContentPartPr/>
                  <p14:nvPr/>
                </p14:nvContentPartPr>
                <p14:xfrm>
                  <a:off x="2613447" y="2285555"/>
                  <a:ext cx="360" cy="32760"/>
                </p14:xfrm>
              </p:contentPart>
            </mc:Choice>
            <mc:Fallback xmlns="">
              <p:pic>
                <p:nvPicPr>
                  <p:cNvPr id="37" name="Ink 36">
                    <a:extLst>
                      <a:ext uri="{FF2B5EF4-FFF2-40B4-BE49-F238E27FC236}">
                        <a16:creationId xmlns:a16="http://schemas.microsoft.com/office/drawing/2014/main" id="{8BA64A63-7733-4CF4-9CA3-4781F60A60AC}"/>
                      </a:ext>
                    </a:extLst>
                  </p:cNvPr>
                  <p:cNvPicPr/>
                  <p:nvPr/>
                </p:nvPicPr>
                <p:blipFill>
                  <a:blip r:embed="rId43"/>
                  <a:stretch>
                    <a:fillRect/>
                  </a:stretch>
                </p:blipFill>
                <p:spPr>
                  <a:xfrm>
                    <a:off x="2604447" y="2276555"/>
                    <a:ext cx="180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Ink 30">
                    <a:extLst>
                      <a:ext uri="{FF2B5EF4-FFF2-40B4-BE49-F238E27FC236}">
                        <a16:creationId xmlns:a16="http://schemas.microsoft.com/office/drawing/2014/main" id="{2702D170-25D2-44D2-A52F-3663902B08C8}"/>
                      </a:ext>
                    </a:extLst>
                  </p14:cNvPr>
                  <p14:cNvContentPartPr/>
                  <p14:nvPr/>
                </p14:nvContentPartPr>
                <p14:xfrm>
                  <a:off x="2657727" y="3564635"/>
                  <a:ext cx="129960" cy="210960"/>
                </p14:xfrm>
              </p:contentPart>
            </mc:Choice>
            <mc:Fallback xmlns="">
              <p:pic>
                <p:nvPicPr>
                  <p:cNvPr id="31" name="Ink 30">
                    <a:extLst>
                      <a:ext uri="{FF2B5EF4-FFF2-40B4-BE49-F238E27FC236}">
                        <a16:creationId xmlns:a16="http://schemas.microsoft.com/office/drawing/2014/main" id="{2702D170-25D2-44D2-A52F-3663902B08C8}"/>
                      </a:ext>
                    </a:extLst>
                  </p:cNvPr>
                  <p:cNvPicPr/>
                  <p:nvPr/>
                </p:nvPicPr>
                <p:blipFill>
                  <a:blip r:embed="rId45"/>
                  <a:stretch>
                    <a:fillRect/>
                  </a:stretch>
                </p:blipFill>
                <p:spPr>
                  <a:xfrm>
                    <a:off x="2648727" y="3555635"/>
                    <a:ext cx="1476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Ink 34">
                    <a:extLst>
                      <a:ext uri="{FF2B5EF4-FFF2-40B4-BE49-F238E27FC236}">
                        <a16:creationId xmlns:a16="http://schemas.microsoft.com/office/drawing/2014/main" id="{787ACCDA-F0DA-4071-8031-7B2DFB40BF43}"/>
                      </a:ext>
                    </a:extLst>
                  </p14:cNvPr>
                  <p14:cNvContentPartPr/>
                  <p14:nvPr/>
                </p14:nvContentPartPr>
                <p14:xfrm>
                  <a:off x="3187647" y="3555635"/>
                  <a:ext cx="92880" cy="360"/>
                </p14:xfrm>
              </p:contentPart>
            </mc:Choice>
            <mc:Fallback xmlns="">
              <p:pic>
                <p:nvPicPr>
                  <p:cNvPr id="35" name="Ink 34">
                    <a:extLst>
                      <a:ext uri="{FF2B5EF4-FFF2-40B4-BE49-F238E27FC236}">
                        <a16:creationId xmlns:a16="http://schemas.microsoft.com/office/drawing/2014/main" id="{787ACCDA-F0DA-4071-8031-7B2DFB40BF43}"/>
                      </a:ext>
                    </a:extLst>
                  </p:cNvPr>
                  <p:cNvPicPr/>
                  <p:nvPr/>
                </p:nvPicPr>
                <p:blipFill>
                  <a:blip r:embed="rId47"/>
                  <a:stretch>
                    <a:fillRect/>
                  </a:stretch>
                </p:blipFill>
                <p:spPr>
                  <a:xfrm>
                    <a:off x="3179007" y="3546635"/>
                    <a:ext cx="110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Ink 35">
                    <a:extLst>
                      <a:ext uri="{FF2B5EF4-FFF2-40B4-BE49-F238E27FC236}">
                        <a16:creationId xmlns:a16="http://schemas.microsoft.com/office/drawing/2014/main" id="{13D2E2E6-212A-4E58-8413-2CA8BAA353BF}"/>
                      </a:ext>
                    </a:extLst>
                  </p14:cNvPr>
                  <p14:cNvContentPartPr/>
                  <p14:nvPr/>
                </p14:nvContentPartPr>
                <p14:xfrm>
                  <a:off x="2659167" y="3500555"/>
                  <a:ext cx="284040" cy="46080"/>
                </p14:xfrm>
              </p:contentPart>
            </mc:Choice>
            <mc:Fallback xmlns="">
              <p:pic>
                <p:nvPicPr>
                  <p:cNvPr id="36" name="Ink 35">
                    <a:extLst>
                      <a:ext uri="{FF2B5EF4-FFF2-40B4-BE49-F238E27FC236}">
                        <a16:creationId xmlns:a16="http://schemas.microsoft.com/office/drawing/2014/main" id="{13D2E2E6-212A-4E58-8413-2CA8BAA353BF}"/>
                      </a:ext>
                    </a:extLst>
                  </p:cNvPr>
                  <p:cNvPicPr/>
                  <p:nvPr/>
                </p:nvPicPr>
                <p:blipFill>
                  <a:blip r:embed="rId49"/>
                  <a:stretch>
                    <a:fillRect/>
                  </a:stretch>
                </p:blipFill>
                <p:spPr>
                  <a:xfrm>
                    <a:off x="2650527" y="3491915"/>
                    <a:ext cx="3016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8" name="Ink 37">
                    <a:extLst>
                      <a:ext uri="{FF2B5EF4-FFF2-40B4-BE49-F238E27FC236}">
                        <a16:creationId xmlns:a16="http://schemas.microsoft.com/office/drawing/2014/main" id="{424B5A7B-F756-41E2-856F-7E56255691FF}"/>
                      </a:ext>
                    </a:extLst>
                  </p14:cNvPr>
                  <p14:cNvContentPartPr/>
                  <p14:nvPr/>
                </p14:nvContentPartPr>
                <p14:xfrm>
                  <a:off x="2622087" y="2578235"/>
                  <a:ext cx="46440" cy="939960"/>
                </p14:xfrm>
              </p:contentPart>
            </mc:Choice>
            <mc:Fallback xmlns="">
              <p:pic>
                <p:nvPicPr>
                  <p:cNvPr id="38" name="Ink 37">
                    <a:extLst>
                      <a:ext uri="{FF2B5EF4-FFF2-40B4-BE49-F238E27FC236}">
                        <a16:creationId xmlns:a16="http://schemas.microsoft.com/office/drawing/2014/main" id="{424B5A7B-F756-41E2-856F-7E56255691FF}"/>
                      </a:ext>
                    </a:extLst>
                  </p:cNvPr>
                  <p:cNvPicPr/>
                  <p:nvPr/>
                </p:nvPicPr>
                <p:blipFill>
                  <a:blip r:embed="rId51"/>
                  <a:stretch>
                    <a:fillRect/>
                  </a:stretch>
                </p:blipFill>
                <p:spPr>
                  <a:xfrm>
                    <a:off x="2613447" y="2569595"/>
                    <a:ext cx="64080" cy="9576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9" name="Ink 38">
                    <a:extLst>
                      <a:ext uri="{FF2B5EF4-FFF2-40B4-BE49-F238E27FC236}">
                        <a16:creationId xmlns:a16="http://schemas.microsoft.com/office/drawing/2014/main" id="{B48E7CEA-606A-4031-B807-85EC3A638720}"/>
                      </a:ext>
                    </a:extLst>
                  </p14:cNvPr>
                  <p14:cNvContentPartPr/>
                  <p14:nvPr/>
                </p14:nvContentPartPr>
                <p14:xfrm>
                  <a:off x="2723607" y="3765875"/>
                  <a:ext cx="18360" cy="24120"/>
                </p14:xfrm>
              </p:contentPart>
            </mc:Choice>
            <mc:Fallback xmlns="">
              <p:pic>
                <p:nvPicPr>
                  <p:cNvPr id="39" name="Ink 38">
                    <a:extLst>
                      <a:ext uri="{FF2B5EF4-FFF2-40B4-BE49-F238E27FC236}">
                        <a16:creationId xmlns:a16="http://schemas.microsoft.com/office/drawing/2014/main" id="{B48E7CEA-606A-4031-B807-85EC3A638720}"/>
                      </a:ext>
                    </a:extLst>
                  </p:cNvPr>
                  <p:cNvPicPr/>
                  <p:nvPr/>
                </p:nvPicPr>
                <p:blipFill>
                  <a:blip r:embed="rId53"/>
                  <a:stretch>
                    <a:fillRect/>
                  </a:stretch>
                </p:blipFill>
                <p:spPr>
                  <a:xfrm>
                    <a:off x="2714607" y="3757235"/>
                    <a:ext cx="360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2" name="Ink 41">
                    <a:extLst>
                      <a:ext uri="{FF2B5EF4-FFF2-40B4-BE49-F238E27FC236}">
                        <a16:creationId xmlns:a16="http://schemas.microsoft.com/office/drawing/2014/main" id="{6E341DA0-1670-4C06-88FF-3BCF9BB6C4B4}"/>
                      </a:ext>
                    </a:extLst>
                  </p14:cNvPr>
                  <p14:cNvContentPartPr/>
                  <p14:nvPr/>
                </p14:nvContentPartPr>
                <p14:xfrm>
                  <a:off x="2201967" y="2600915"/>
                  <a:ext cx="354960" cy="415800"/>
                </p14:xfrm>
              </p:contentPart>
            </mc:Choice>
            <mc:Fallback xmlns="">
              <p:pic>
                <p:nvPicPr>
                  <p:cNvPr id="42" name="Ink 41">
                    <a:extLst>
                      <a:ext uri="{FF2B5EF4-FFF2-40B4-BE49-F238E27FC236}">
                        <a16:creationId xmlns:a16="http://schemas.microsoft.com/office/drawing/2014/main" id="{6E341DA0-1670-4C06-88FF-3BCF9BB6C4B4}"/>
                      </a:ext>
                    </a:extLst>
                  </p:cNvPr>
                  <p:cNvPicPr/>
                  <p:nvPr/>
                </p:nvPicPr>
                <p:blipFill>
                  <a:blip r:embed="rId55"/>
                  <a:stretch>
                    <a:fillRect/>
                  </a:stretch>
                </p:blipFill>
                <p:spPr>
                  <a:xfrm>
                    <a:off x="2192967" y="2592275"/>
                    <a:ext cx="372600" cy="433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3" name="Ink 42">
                    <a:extLst>
                      <a:ext uri="{FF2B5EF4-FFF2-40B4-BE49-F238E27FC236}">
                        <a16:creationId xmlns:a16="http://schemas.microsoft.com/office/drawing/2014/main" id="{C405EE64-0FA3-4F99-9A70-1B4CEB7A6F12}"/>
                      </a:ext>
                    </a:extLst>
                  </p14:cNvPr>
                  <p14:cNvContentPartPr/>
                  <p14:nvPr/>
                </p14:nvContentPartPr>
                <p14:xfrm>
                  <a:off x="3526767" y="2363675"/>
                  <a:ext cx="590040" cy="617400"/>
                </p14:xfrm>
              </p:contentPart>
            </mc:Choice>
            <mc:Fallback xmlns="">
              <p:pic>
                <p:nvPicPr>
                  <p:cNvPr id="43" name="Ink 42">
                    <a:extLst>
                      <a:ext uri="{FF2B5EF4-FFF2-40B4-BE49-F238E27FC236}">
                        <a16:creationId xmlns:a16="http://schemas.microsoft.com/office/drawing/2014/main" id="{C405EE64-0FA3-4F99-9A70-1B4CEB7A6F12}"/>
                      </a:ext>
                    </a:extLst>
                  </p:cNvPr>
                  <p:cNvPicPr/>
                  <p:nvPr/>
                </p:nvPicPr>
                <p:blipFill>
                  <a:blip r:embed="rId57"/>
                  <a:stretch>
                    <a:fillRect/>
                  </a:stretch>
                </p:blipFill>
                <p:spPr>
                  <a:xfrm>
                    <a:off x="3517767" y="2355035"/>
                    <a:ext cx="607680" cy="6350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4" name="Ink 43">
                    <a:extLst>
                      <a:ext uri="{FF2B5EF4-FFF2-40B4-BE49-F238E27FC236}">
                        <a16:creationId xmlns:a16="http://schemas.microsoft.com/office/drawing/2014/main" id="{005ED06F-78A7-4A81-97C2-0FC10928D733}"/>
                      </a:ext>
                    </a:extLst>
                  </p14:cNvPr>
                  <p14:cNvContentPartPr/>
                  <p14:nvPr/>
                </p14:nvContentPartPr>
                <p14:xfrm>
                  <a:off x="2052567" y="3062435"/>
                  <a:ext cx="1529640" cy="84240"/>
                </p14:xfrm>
              </p:contentPart>
            </mc:Choice>
            <mc:Fallback xmlns="">
              <p:pic>
                <p:nvPicPr>
                  <p:cNvPr id="44" name="Ink 43">
                    <a:extLst>
                      <a:ext uri="{FF2B5EF4-FFF2-40B4-BE49-F238E27FC236}">
                        <a16:creationId xmlns:a16="http://schemas.microsoft.com/office/drawing/2014/main" id="{005ED06F-78A7-4A81-97C2-0FC10928D733}"/>
                      </a:ext>
                    </a:extLst>
                  </p:cNvPr>
                  <p:cNvPicPr/>
                  <p:nvPr/>
                </p:nvPicPr>
                <p:blipFill>
                  <a:blip r:embed="rId59"/>
                  <a:stretch>
                    <a:fillRect/>
                  </a:stretch>
                </p:blipFill>
                <p:spPr>
                  <a:xfrm>
                    <a:off x="2043927" y="3053435"/>
                    <a:ext cx="15472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5" name="Ink 44">
                    <a:extLst>
                      <a:ext uri="{FF2B5EF4-FFF2-40B4-BE49-F238E27FC236}">
                        <a16:creationId xmlns:a16="http://schemas.microsoft.com/office/drawing/2014/main" id="{9F288659-A65A-4FD2-AAE3-E0123408B3E7}"/>
                      </a:ext>
                    </a:extLst>
                  </p14:cNvPr>
                  <p14:cNvContentPartPr/>
                  <p14:nvPr/>
                </p14:nvContentPartPr>
                <p14:xfrm>
                  <a:off x="3480687" y="3037955"/>
                  <a:ext cx="101160" cy="1486440"/>
                </p14:xfrm>
              </p:contentPart>
            </mc:Choice>
            <mc:Fallback xmlns="">
              <p:pic>
                <p:nvPicPr>
                  <p:cNvPr id="45" name="Ink 44">
                    <a:extLst>
                      <a:ext uri="{FF2B5EF4-FFF2-40B4-BE49-F238E27FC236}">
                        <a16:creationId xmlns:a16="http://schemas.microsoft.com/office/drawing/2014/main" id="{9F288659-A65A-4FD2-AAE3-E0123408B3E7}"/>
                      </a:ext>
                    </a:extLst>
                  </p:cNvPr>
                  <p:cNvPicPr/>
                  <p:nvPr/>
                </p:nvPicPr>
                <p:blipFill>
                  <a:blip r:embed="rId61"/>
                  <a:stretch>
                    <a:fillRect/>
                  </a:stretch>
                </p:blipFill>
                <p:spPr>
                  <a:xfrm>
                    <a:off x="3472047" y="3029315"/>
                    <a:ext cx="118800" cy="1504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2">
              <p14:nvContentPartPr>
                <p14:cNvPr id="47" name="Ink 46">
                  <a:extLst>
                    <a:ext uri="{FF2B5EF4-FFF2-40B4-BE49-F238E27FC236}">
                      <a16:creationId xmlns:a16="http://schemas.microsoft.com/office/drawing/2014/main" id="{EE7C4AAF-5FED-4E2D-B5A0-A7490D76A51D}"/>
                    </a:ext>
                  </a:extLst>
                </p14:cNvPr>
                <p14:cNvContentPartPr/>
                <p14:nvPr/>
              </p14:nvContentPartPr>
              <p14:xfrm>
                <a:off x="2881320" y="4461840"/>
                <a:ext cx="242280" cy="202680"/>
              </p14:xfrm>
            </p:contentPart>
          </mc:Choice>
          <mc:Fallback xmlns="">
            <p:pic>
              <p:nvPicPr>
                <p:cNvPr id="47" name="Ink 46">
                  <a:extLst>
                    <a:ext uri="{FF2B5EF4-FFF2-40B4-BE49-F238E27FC236}">
                      <a16:creationId xmlns:a16="http://schemas.microsoft.com/office/drawing/2014/main" id="{EE7C4AAF-5FED-4E2D-B5A0-A7490D76A51D}"/>
                    </a:ext>
                  </a:extLst>
                </p:cNvPr>
                <p:cNvPicPr/>
                <p:nvPr/>
              </p:nvPicPr>
              <p:blipFill>
                <a:blip r:embed="rId63"/>
                <a:stretch>
                  <a:fillRect/>
                </a:stretch>
              </p:blipFill>
              <p:spPr>
                <a:xfrm>
                  <a:off x="2872320" y="4452840"/>
                  <a:ext cx="259920" cy="220320"/>
                </a:xfrm>
                <a:prstGeom prst="rect">
                  <a:avLst/>
                </a:prstGeom>
              </p:spPr>
            </p:pic>
          </mc:Fallback>
        </mc:AlternateContent>
        <p:grpSp>
          <p:nvGrpSpPr>
            <p:cNvPr id="50" name="Group 49">
              <a:extLst>
                <a:ext uri="{FF2B5EF4-FFF2-40B4-BE49-F238E27FC236}">
                  <a16:creationId xmlns:a16="http://schemas.microsoft.com/office/drawing/2014/main" id="{747E3068-186E-4680-9166-F16F7BFEE37F}"/>
                </a:ext>
              </a:extLst>
            </p:cNvPr>
            <p:cNvGrpSpPr/>
            <p:nvPr/>
          </p:nvGrpSpPr>
          <p:grpSpPr>
            <a:xfrm>
              <a:off x="4074000" y="4027320"/>
              <a:ext cx="185400" cy="367920"/>
              <a:chOff x="4074000" y="4027320"/>
              <a:chExt cx="185400" cy="367920"/>
            </a:xfrm>
          </p:grpSpPr>
          <mc:AlternateContent xmlns:mc="http://schemas.openxmlformats.org/markup-compatibility/2006" xmlns:p14="http://schemas.microsoft.com/office/powerpoint/2010/main">
            <mc:Choice Requires="p14">
              <p:contentPart p14:bwMode="auto" r:id="rId64">
                <p14:nvContentPartPr>
                  <p14:cNvPr id="48" name="Ink 47">
                    <a:extLst>
                      <a:ext uri="{FF2B5EF4-FFF2-40B4-BE49-F238E27FC236}">
                        <a16:creationId xmlns:a16="http://schemas.microsoft.com/office/drawing/2014/main" id="{25486A7E-375B-4667-A417-0846AF8330C4}"/>
                      </a:ext>
                    </a:extLst>
                  </p14:cNvPr>
                  <p14:cNvContentPartPr/>
                  <p14:nvPr/>
                </p14:nvContentPartPr>
                <p14:xfrm>
                  <a:off x="4074000" y="4036320"/>
                  <a:ext cx="98640" cy="200160"/>
                </p14:xfrm>
              </p:contentPart>
            </mc:Choice>
            <mc:Fallback xmlns="">
              <p:pic>
                <p:nvPicPr>
                  <p:cNvPr id="48" name="Ink 47">
                    <a:extLst>
                      <a:ext uri="{FF2B5EF4-FFF2-40B4-BE49-F238E27FC236}">
                        <a16:creationId xmlns:a16="http://schemas.microsoft.com/office/drawing/2014/main" id="{25486A7E-375B-4667-A417-0846AF8330C4}"/>
                      </a:ext>
                    </a:extLst>
                  </p:cNvPr>
                  <p:cNvPicPr/>
                  <p:nvPr/>
                </p:nvPicPr>
                <p:blipFill>
                  <a:blip r:embed="rId65"/>
                  <a:stretch>
                    <a:fillRect/>
                  </a:stretch>
                </p:blipFill>
                <p:spPr>
                  <a:xfrm>
                    <a:off x="4065000" y="4027320"/>
                    <a:ext cx="1162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9" name="Ink 48">
                    <a:extLst>
                      <a:ext uri="{FF2B5EF4-FFF2-40B4-BE49-F238E27FC236}">
                        <a16:creationId xmlns:a16="http://schemas.microsoft.com/office/drawing/2014/main" id="{539AB31A-D205-4896-9F0D-8592E0E61E70}"/>
                      </a:ext>
                    </a:extLst>
                  </p14:cNvPr>
                  <p14:cNvContentPartPr/>
                  <p14:nvPr/>
                </p14:nvContentPartPr>
                <p14:xfrm>
                  <a:off x="4237800" y="4027320"/>
                  <a:ext cx="21600" cy="367920"/>
                </p14:xfrm>
              </p:contentPart>
            </mc:Choice>
            <mc:Fallback xmlns="">
              <p:pic>
                <p:nvPicPr>
                  <p:cNvPr id="49" name="Ink 48">
                    <a:extLst>
                      <a:ext uri="{FF2B5EF4-FFF2-40B4-BE49-F238E27FC236}">
                        <a16:creationId xmlns:a16="http://schemas.microsoft.com/office/drawing/2014/main" id="{539AB31A-D205-4896-9F0D-8592E0E61E70}"/>
                      </a:ext>
                    </a:extLst>
                  </p:cNvPr>
                  <p:cNvPicPr/>
                  <p:nvPr/>
                </p:nvPicPr>
                <p:blipFill>
                  <a:blip r:embed="rId67"/>
                  <a:stretch>
                    <a:fillRect/>
                  </a:stretch>
                </p:blipFill>
                <p:spPr>
                  <a:xfrm>
                    <a:off x="4228800" y="4018320"/>
                    <a:ext cx="39240" cy="385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8">
              <p14:nvContentPartPr>
                <p14:cNvPr id="51" name="Ink 50">
                  <a:extLst>
                    <a:ext uri="{FF2B5EF4-FFF2-40B4-BE49-F238E27FC236}">
                      <a16:creationId xmlns:a16="http://schemas.microsoft.com/office/drawing/2014/main" id="{5349FA93-278B-4F2A-B63A-1F79062ADF60}"/>
                    </a:ext>
                  </a:extLst>
                </p14:cNvPr>
                <p14:cNvContentPartPr/>
                <p14:nvPr/>
              </p14:nvContentPartPr>
              <p14:xfrm>
                <a:off x="4356240" y="2823480"/>
                <a:ext cx="160560" cy="337320"/>
              </p14:xfrm>
            </p:contentPart>
          </mc:Choice>
          <mc:Fallback xmlns="">
            <p:pic>
              <p:nvPicPr>
                <p:cNvPr id="51" name="Ink 50">
                  <a:extLst>
                    <a:ext uri="{FF2B5EF4-FFF2-40B4-BE49-F238E27FC236}">
                      <a16:creationId xmlns:a16="http://schemas.microsoft.com/office/drawing/2014/main" id="{5349FA93-278B-4F2A-B63A-1F79062ADF60}"/>
                    </a:ext>
                  </a:extLst>
                </p:cNvPr>
                <p:cNvPicPr/>
                <p:nvPr/>
              </p:nvPicPr>
              <p:blipFill>
                <a:blip r:embed="rId69"/>
                <a:stretch>
                  <a:fillRect/>
                </a:stretch>
              </p:blipFill>
              <p:spPr>
                <a:xfrm>
                  <a:off x="4347600" y="2814480"/>
                  <a:ext cx="178200" cy="354960"/>
                </a:xfrm>
                <a:prstGeom prst="rect">
                  <a:avLst/>
                </a:prstGeom>
              </p:spPr>
            </p:pic>
          </mc:Fallback>
        </mc:AlternateContent>
      </p:grpSp>
    </p:spTree>
    <p:extLst>
      <p:ext uri="{BB962C8B-B14F-4D97-AF65-F5344CB8AC3E}">
        <p14:creationId xmlns:p14="http://schemas.microsoft.com/office/powerpoint/2010/main" val="300570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500"/>
                                        <p:tgtEl>
                                          <p:spTgt spid="5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Autofit/>
          </a:bodyPr>
          <a:lstStyle/>
          <a:p>
            <a:r>
              <a:rPr lang="en-US" sz="4000" dirty="0"/>
              <a:t>12.2 Surface Area of Prisms and Cylinders</a:t>
            </a:r>
            <a:endParaRPr lang="en-US" dirty="0"/>
          </a:p>
        </p:txBody>
      </p:sp>
      <p:sp>
        <p:nvSpPr>
          <p:cNvPr id="37891" name="Rectangle 3"/>
          <p:cNvSpPr>
            <a:spLocks noGrp="1" noChangeArrowheads="1"/>
          </p:cNvSpPr>
          <p:nvPr>
            <p:ph type="body" idx="1"/>
          </p:nvPr>
        </p:nvSpPr>
        <p:spPr/>
        <p:txBody>
          <a:bodyPr/>
          <a:lstStyle/>
          <a:p>
            <a:pPr eaLnBrk="1" hangingPunct="1"/>
            <a:r>
              <a:rPr lang="en-US" sz="2800" dirty="0"/>
              <a:t>Cylinders are the same as prisms except the bases are circles</a:t>
            </a:r>
          </a:p>
          <a:p>
            <a:pPr lvl="1" eaLnBrk="1" hangingPunct="1"/>
            <a:r>
              <a:rPr lang="en-US" sz="2400" dirty="0"/>
              <a:t>Lateral Area = L = 2π</a:t>
            </a:r>
            <a:r>
              <a:rPr lang="en-US" sz="2400" dirty="0" err="1"/>
              <a:t>rh</a:t>
            </a:r>
            <a:endParaRPr lang="en-US" sz="2400" dirty="0"/>
          </a:p>
        </p:txBody>
      </p:sp>
      <p:sp>
        <p:nvSpPr>
          <p:cNvPr id="4" name="TextBox 3"/>
          <p:cNvSpPr txBox="1"/>
          <p:nvPr/>
        </p:nvSpPr>
        <p:spPr>
          <a:xfrm>
            <a:off x="209550" y="2662356"/>
            <a:ext cx="868680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dirty="0"/>
              <a:t>Surface Area of a Right Cylinder</a:t>
            </a:r>
          </a:p>
        </p:txBody>
      </p:sp>
      <mc:AlternateContent xmlns:mc="http://schemas.openxmlformats.org/markup-compatibility/2006" xmlns:a14="http://schemas.microsoft.com/office/drawing/2010/main">
        <mc:Choice Requires="a14">
          <p:sp>
            <p:nvSpPr>
              <p:cNvPr id="5" name="TextBox 4"/>
              <p:cNvSpPr txBox="1"/>
              <p:nvPr/>
            </p:nvSpPr>
            <p:spPr>
              <a:xfrm>
                <a:off x="209550" y="3184088"/>
                <a:ext cx="8686800" cy="129266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a:rPr>
                        <m:t>𝑆</m:t>
                      </m:r>
                      <m:r>
                        <a:rPr lang="en-US" sz="2600" b="0" i="1" smtClean="0">
                          <a:latin typeface="Cambria Math"/>
                        </a:rPr>
                        <m:t>=2</m:t>
                      </m:r>
                      <m:r>
                        <a:rPr lang="en-US" sz="2600" b="0" i="1" smtClean="0">
                          <a:latin typeface="Cambria Math"/>
                        </a:rPr>
                        <m:t>𝜋</m:t>
                      </m:r>
                      <m:sSup>
                        <m:sSupPr>
                          <m:ctrlPr>
                            <a:rPr lang="en-US" sz="2600" b="0" i="1" smtClean="0">
                              <a:latin typeface="Cambria Math" panose="02040503050406030204" pitchFamily="18" charset="0"/>
                            </a:rPr>
                          </m:ctrlPr>
                        </m:sSupPr>
                        <m:e>
                          <m:r>
                            <a:rPr lang="en-US" sz="2600" b="0" i="1" smtClean="0">
                              <a:latin typeface="Cambria Math"/>
                            </a:rPr>
                            <m:t>𝑟</m:t>
                          </m:r>
                        </m:e>
                        <m:sup>
                          <m:r>
                            <a:rPr lang="en-US" sz="2600" b="0" i="1" smtClean="0">
                              <a:latin typeface="Cambria Math"/>
                            </a:rPr>
                            <m:t>2</m:t>
                          </m:r>
                        </m:sup>
                      </m:sSup>
                      <m:r>
                        <a:rPr lang="en-US" sz="2600" b="0" i="1" smtClean="0">
                          <a:latin typeface="Cambria Math"/>
                        </a:rPr>
                        <m:t>+2</m:t>
                      </m:r>
                      <m:r>
                        <a:rPr lang="en-US" sz="2600" b="0" i="1" smtClean="0">
                          <a:latin typeface="Cambria Math"/>
                        </a:rPr>
                        <m:t>𝜋</m:t>
                      </m:r>
                      <m:r>
                        <a:rPr lang="en-US" sz="2600" b="0" i="1" smtClean="0">
                          <a:latin typeface="Cambria Math"/>
                        </a:rPr>
                        <m:t>𝑟h</m:t>
                      </m:r>
                    </m:oMath>
                  </m:oMathPara>
                </a14:m>
                <a:endParaRPr lang="en-US" sz="2600" b="0" dirty="0"/>
              </a:p>
              <a:p>
                <a:r>
                  <a:rPr lang="en-US" sz="2600" dirty="0"/>
                  <a:t>Where S = surface area, r = radius of base,</a:t>
                </a:r>
              </a:p>
              <a:p>
                <a:r>
                  <a:rPr lang="en-US" sz="2600" dirty="0"/>
                  <a:t>h = height of prism</a:t>
                </a:r>
              </a:p>
            </p:txBody>
          </p:sp>
        </mc:Choice>
        <mc:Fallback xmlns="">
          <p:sp>
            <p:nvSpPr>
              <p:cNvPr id="5" name="TextBox 4"/>
              <p:cNvSpPr txBox="1">
                <a:spLocks noRot="1" noChangeAspect="1" noMove="1" noResize="1" noEditPoints="1" noAdjustHandles="1" noChangeArrowheads="1" noChangeShapeType="1" noTextEdit="1"/>
              </p:cNvSpPr>
              <p:nvPr/>
            </p:nvSpPr>
            <p:spPr>
              <a:xfrm>
                <a:off x="209550" y="3184088"/>
                <a:ext cx="8686800" cy="1292662"/>
              </a:xfrm>
              <a:prstGeom prst="rect">
                <a:avLst/>
              </a:prstGeom>
              <a:blipFill rotWithShape="1">
                <a:blip r:embed="rId3"/>
                <a:stretch>
                  <a:fillRect/>
                </a:stretch>
              </a:blipFill>
            </p:spPr>
            <p:txBody>
              <a:bodyPr/>
              <a:lstStyle/>
              <a:p>
                <a:r>
                  <a:rPr lang="en-US">
                    <a:noFill/>
                  </a:rPr>
                  <a:t> </a:t>
                </a:r>
              </a:p>
            </p:txBody>
          </p:sp>
        </mc:Fallback>
      </mc:AlternateContent>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539358"/>
            <a:ext cx="2895600" cy="1885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2663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fade">
                                      <p:cBhvr>
                                        <p:cTn id="19"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US" dirty="0"/>
              <a:t>12.2 Surface Area of Prisms and Cylinders</a:t>
            </a:r>
          </a:p>
        </p:txBody>
      </p:sp>
      <mc:AlternateContent xmlns:mc="http://schemas.openxmlformats.org/markup-compatibility/2006" xmlns:a14="http://schemas.microsoft.com/office/drawing/2010/main">
        <mc:Choice Requires="a14">
          <p:sp>
            <p:nvSpPr>
              <p:cNvPr id="26627" name="Rectangle 3"/>
              <p:cNvSpPr>
                <a:spLocks noGrp="1" noChangeArrowheads="1"/>
              </p:cNvSpPr>
              <p:nvPr>
                <p:ph sz="half" idx="1"/>
              </p:nvPr>
            </p:nvSpPr>
            <p:spPr/>
            <p:txBody>
              <a:bodyPr>
                <a:normAutofit fontScale="92500"/>
              </a:bodyPr>
              <a:lstStyle/>
              <a:p>
                <a:pPr marL="342900" lvl="1" indent="-342900">
                  <a:buFont typeface="Wingdings 2" pitchFamily="18" charset="2"/>
                  <a:buChar char=""/>
                </a:pPr>
                <a:r>
                  <a:rPr lang="en-US" dirty="0"/>
                  <a:t>The surface area of a right cylinder is 100 cm</a:t>
                </a:r>
                <a:r>
                  <a:rPr lang="en-US" baseline="30000" dirty="0"/>
                  <a:t>2</a:t>
                </a:r>
                <a:r>
                  <a:rPr lang="en-US" dirty="0"/>
                  <a:t>.  If the height is 5 cm, find the radius of the base.</a:t>
                </a:r>
              </a:p>
              <a:p>
                <a:pPr lvl="0"/>
                <a14:m>
                  <m:oMath xmlns:m="http://schemas.openxmlformats.org/officeDocument/2006/math">
                    <m:r>
                      <a:rPr lang="en-US" i="1" smtClean="0">
                        <a:solidFill>
                          <a:srgbClr val="FFFF00"/>
                        </a:solidFill>
                        <a:latin typeface="Cambria Math"/>
                      </a:rPr>
                      <m:t>100=2</m:t>
                    </m:r>
                    <m:r>
                      <a:rPr lang="en-US" i="1" smtClean="0">
                        <a:solidFill>
                          <a:srgbClr val="FFFF00"/>
                        </a:solidFill>
                        <a:latin typeface="Cambria Math"/>
                      </a:rPr>
                      <m:t>𝜋</m:t>
                    </m:r>
                    <m:sSup>
                      <m:sSupPr>
                        <m:ctrlPr>
                          <a:rPr lang="en-US" i="1">
                            <a:solidFill>
                              <a:srgbClr val="FFFF00"/>
                            </a:solidFill>
                            <a:latin typeface="Cambria Math" panose="02040503050406030204" pitchFamily="18" charset="0"/>
                          </a:rPr>
                        </m:ctrlPr>
                      </m:sSupPr>
                      <m:e>
                        <m:r>
                          <a:rPr lang="en-US" i="1">
                            <a:solidFill>
                              <a:srgbClr val="FFFF00"/>
                            </a:solidFill>
                            <a:latin typeface="Cambria Math"/>
                          </a:rPr>
                          <m:t>𝑟</m:t>
                        </m:r>
                      </m:e>
                      <m:sup>
                        <m:r>
                          <a:rPr lang="en-US" i="1">
                            <a:solidFill>
                              <a:srgbClr val="FFFF00"/>
                            </a:solidFill>
                            <a:latin typeface="Cambria Math"/>
                          </a:rPr>
                          <m:t>2</m:t>
                        </m:r>
                      </m:sup>
                    </m:sSup>
                    <m:r>
                      <a:rPr lang="en-US" i="1">
                        <a:solidFill>
                          <a:srgbClr val="FFFF00"/>
                        </a:solidFill>
                        <a:latin typeface="Cambria Math"/>
                      </a:rPr>
                      <m:t>+2</m:t>
                    </m:r>
                    <m:r>
                      <a:rPr lang="en-US" i="1">
                        <a:solidFill>
                          <a:srgbClr val="FFFF00"/>
                        </a:solidFill>
                        <a:latin typeface="Cambria Math"/>
                      </a:rPr>
                      <m:t>𝜋</m:t>
                    </m:r>
                    <m:r>
                      <a:rPr lang="en-US" i="1">
                        <a:solidFill>
                          <a:srgbClr val="FFFF00"/>
                        </a:solidFill>
                        <a:latin typeface="Cambria Math"/>
                      </a:rPr>
                      <m:t>𝑟</m:t>
                    </m:r>
                    <m:d>
                      <m:dPr>
                        <m:ctrlPr>
                          <a:rPr lang="en-US" i="1">
                            <a:solidFill>
                              <a:srgbClr val="FFFF00"/>
                            </a:solidFill>
                            <a:latin typeface="Cambria Math" panose="02040503050406030204" pitchFamily="18" charset="0"/>
                          </a:rPr>
                        </m:ctrlPr>
                      </m:dPr>
                      <m:e>
                        <m:r>
                          <a:rPr lang="en-US" i="1">
                            <a:solidFill>
                              <a:srgbClr val="FFFF00"/>
                            </a:solidFill>
                            <a:latin typeface="Cambria Math"/>
                          </a:rPr>
                          <m:t>5</m:t>
                        </m:r>
                      </m:e>
                    </m:d>
                  </m:oMath>
                </a14:m>
                <a:endParaRPr lang="en-US" dirty="0">
                  <a:solidFill>
                    <a:srgbClr val="FFFF00"/>
                  </a:solidFill>
                </a:endParaRPr>
              </a:p>
              <a:p>
                <a:pPr lvl="0"/>
                <a14:m>
                  <m:oMath xmlns:m="http://schemas.openxmlformats.org/officeDocument/2006/math">
                    <m:r>
                      <a:rPr lang="en-US" i="1">
                        <a:solidFill>
                          <a:srgbClr val="FFFF00"/>
                        </a:solidFill>
                        <a:latin typeface="Cambria Math"/>
                      </a:rPr>
                      <m:t>100=2</m:t>
                    </m:r>
                    <m:r>
                      <a:rPr lang="en-US" i="1">
                        <a:solidFill>
                          <a:srgbClr val="FFFF00"/>
                        </a:solidFill>
                        <a:latin typeface="Cambria Math"/>
                      </a:rPr>
                      <m:t>𝜋</m:t>
                    </m:r>
                    <m:sSup>
                      <m:sSupPr>
                        <m:ctrlPr>
                          <a:rPr lang="en-US" i="1">
                            <a:solidFill>
                              <a:srgbClr val="FFFF00"/>
                            </a:solidFill>
                            <a:latin typeface="Cambria Math" panose="02040503050406030204" pitchFamily="18" charset="0"/>
                          </a:rPr>
                        </m:ctrlPr>
                      </m:sSupPr>
                      <m:e>
                        <m:r>
                          <a:rPr lang="en-US" i="1">
                            <a:solidFill>
                              <a:srgbClr val="FFFF00"/>
                            </a:solidFill>
                            <a:latin typeface="Cambria Math"/>
                          </a:rPr>
                          <m:t>𝑟</m:t>
                        </m:r>
                      </m:e>
                      <m:sup>
                        <m:r>
                          <a:rPr lang="en-US" i="1">
                            <a:solidFill>
                              <a:srgbClr val="FFFF00"/>
                            </a:solidFill>
                            <a:latin typeface="Cambria Math"/>
                          </a:rPr>
                          <m:t>2</m:t>
                        </m:r>
                      </m:sup>
                    </m:sSup>
                    <m:r>
                      <a:rPr lang="en-US" i="1">
                        <a:solidFill>
                          <a:srgbClr val="FFFF00"/>
                        </a:solidFill>
                        <a:latin typeface="Cambria Math"/>
                      </a:rPr>
                      <m:t>+10</m:t>
                    </m:r>
                    <m:r>
                      <a:rPr lang="en-US" i="1">
                        <a:solidFill>
                          <a:srgbClr val="FFFF00"/>
                        </a:solidFill>
                        <a:latin typeface="Cambria Math"/>
                      </a:rPr>
                      <m:t>𝜋</m:t>
                    </m:r>
                    <m:r>
                      <a:rPr lang="en-US" i="1">
                        <a:solidFill>
                          <a:srgbClr val="FFFF00"/>
                        </a:solidFill>
                        <a:latin typeface="Cambria Math"/>
                      </a:rPr>
                      <m:t>𝑟</m:t>
                    </m:r>
                  </m:oMath>
                </a14:m>
                <a:endParaRPr lang="en-US" dirty="0">
                  <a:solidFill>
                    <a:srgbClr val="FFFF00"/>
                  </a:solidFill>
                </a:endParaRPr>
              </a:p>
              <a:p>
                <a:pPr lvl="0"/>
                <a14:m>
                  <m:oMath xmlns:m="http://schemas.openxmlformats.org/officeDocument/2006/math">
                    <m:r>
                      <a:rPr lang="en-US" i="1">
                        <a:solidFill>
                          <a:srgbClr val="FFFF00"/>
                        </a:solidFill>
                        <a:latin typeface="Cambria Math"/>
                      </a:rPr>
                      <m:t>0=2</m:t>
                    </m:r>
                    <m:r>
                      <a:rPr lang="en-US" i="1">
                        <a:solidFill>
                          <a:srgbClr val="FFFF00"/>
                        </a:solidFill>
                        <a:latin typeface="Cambria Math"/>
                      </a:rPr>
                      <m:t>𝜋</m:t>
                    </m:r>
                    <m:sSup>
                      <m:sSupPr>
                        <m:ctrlPr>
                          <a:rPr lang="en-US" i="1">
                            <a:solidFill>
                              <a:srgbClr val="FFFF00"/>
                            </a:solidFill>
                            <a:latin typeface="Cambria Math" panose="02040503050406030204" pitchFamily="18" charset="0"/>
                          </a:rPr>
                        </m:ctrlPr>
                      </m:sSupPr>
                      <m:e>
                        <m:r>
                          <a:rPr lang="en-US" i="1">
                            <a:solidFill>
                              <a:srgbClr val="FFFF00"/>
                            </a:solidFill>
                            <a:latin typeface="Cambria Math"/>
                          </a:rPr>
                          <m:t>𝑟</m:t>
                        </m:r>
                      </m:e>
                      <m:sup>
                        <m:r>
                          <a:rPr lang="en-US" i="1">
                            <a:solidFill>
                              <a:srgbClr val="FFFF00"/>
                            </a:solidFill>
                            <a:latin typeface="Cambria Math"/>
                          </a:rPr>
                          <m:t>2</m:t>
                        </m:r>
                      </m:sup>
                    </m:sSup>
                    <m:r>
                      <a:rPr lang="en-US" i="1">
                        <a:solidFill>
                          <a:srgbClr val="FFFF00"/>
                        </a:solidFill>
                        <a:latin typeface="Cambria Math"/>
                      </a:rPr>
                      <m:t>+10</m:t>
                    </m:r>
                    <m:r>
                      <a:rPr lang="en-US" i="1">
                        <a:solidFill>
                          <a:srgbClr val="FFFF00"/>
                        </a:solidFill>
                        <a:latin typeface="Cambria Math"/>
                      </a:rPr>
                      <m:t>𝜋</m:t>
                    </m:r>
                    <m:r>
                      <a:rPr lang="en-US" i="1">
                        <a:solidFill>
                          <a:srgbClr val="FFFF00"/>
                        </a:solidFill>
                        <a:latin typeface="Cambria Math"/>
                      </a:rPr>
                      <m:t>𝑟</m:t>
                    </m:r>
                    <m:r>
                      <a:rPr lang="en-US" i="1">
                        <a:solidFill>
                          <a:srgbClr val="FFFF00"/>
                        </a:solidFill>
                        <a:latin typeface="Cambria Math"/>
                      </a:rPr>
                      <m:t>−100</m:t>
                    </m:r>
                  </m:oMath>
                </a14:m>
                <a:endParaRPr lang="en-US" dirty="0">
                  <a:solidFill>
                    <a:srgbClr val="FFFF00"/>
                  </a:solidFill>
                </a:endParaRPr>
              </a:p>
              <a:p>
                <a:pPr lvl="0"/>
                <a14:m>
                  <m:oMath xmlns:m="http://schemas.openxmlformats.org/officeDocument/2006/math">
                    <m:r>
                      <a:rPr lang="en-US" i="1">
                        <a:solidFill>
                          <a:srgbClr val="FFFF00"/>
                        </a:solidFill>
                        <a:latin typeface="Cambria Math"/>
                      </a:rPr>
                      <m:t>0=</m:t>
                    </m:r>
                    <m:sSup>
                      <m:sSupPr>
                        <m:ctrlPr>
                          <a:rPr lang="en-US" i="1">
                            <a:solidFill>
                              <a:srgbClr val="FFFF00"/>
                            </a:solidFill>
                            <a:latin typeface="Cambria Math" panose="02040503050406030204" pitchFamily="18" charset="0"/>
                          </a:rPr>
                        </m:ctrlPr>
                      </m:sSupPr>
                      <m:e>
                        <m:r>
                          <a:rPr lang="en-US" i="1">
                            <a:solidFill>
                              <a:srgbClr val="FFFF00"/>
                            </a:solidFill>
                            <a:latin typeface="Cambria Math"/>
                          </a:rPr>
                          <m:t>𝑟</m:t>
                        </m:r>
                      </m:e>
                      <m:sup>
                        <m:r>
                          <a:rPr lang="en-US" i="1">
                            <a:solidFill>
                              <a:srgbClr val="FFFF00"/>
                            </a:solidFill>
                            <a:latin typeface="Cambria Math"/>
                          </a:rPr>
                          <m:t>2</m:t>
                        </m:r>
                      </m:sup>
                    </m:sSup>
                    <m:r>
                      <a:rPr lang="en-US" i="1">
                        <a:solidFill>
                          <a:srgbClr val="FFFF00"/>
                        </a:solidFill>
                        <a:latin typeface="Cambria Math"/>
                      </a:rPr>
                      <m:t>+5</m:t>
                    </m:r>
                    <m:r>
                      <a:rPr lang="en-US" i="1">
                        <a:solidFill>
                          <a:srgbClr val="FFFF00"/>
                        </a:solidFill>
                        <a:latin typeface="Cambria Math"/>
                      </a:rPr>
                      <m:t>𝑟</m:t>
                    </m:r>
                    <m:r>
                      <a:rPr lang="en-US" i="1">
                        <a:solidFill>
                          <a:srgbClr val="FFFF00"/>
                        </a:solidFill>
                        <a:latin typeface="Cambria Math"/>
                      </a:rPr>
                      <m:t>−15.915</m:t>
                    </m:r>
                  </m:oMath>
                </a14:m>
                <a:endParaRPr lang="en-US" dirty="0">
                  <a:solidFill>
                    <a:srgbClr val="FFFF00"/>
                  </a:solidFill>
                </a:endParaRPr>
              </a:p>
            </p:txBody>
          </p:sp>
        </mc:Choice>
        <mc:Fallback xmlns="">
          <p:sp>
            <p:nvSpPr>
              <p:cNvPr id="26627" name="Rectangle 3"/>
              <p:cNvSpPr>
                <a:spLocks noGrp="1" noRot="1" noChangeAspect="1" noMove="1" noResize="1" noEditPoints="1" noAdjustHandles="1" noChangeArrowheads="1" noChangeShapeType="1" noTextEdit="1"/>
              </p:cNvSpPr>
              <p:nvPr>
                <p:ph sz="half" idx="1"/>
              </p:nvPr>
            </p:nvSpPr>
            <p:spPr>
              <a:blipFill>
                <a:blip r:embed="rId3"/>
                <a:stretch>
                  <a:fillRect l="-1714" t="-1460" r="-1286" b="-23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C8D003E8-9AB8-4105-9DEC-BD83CD76341D}"/>
                  </a:ext>
                </a:extLst>
              </p:cNvPr>
              <p:cNvSpPr>
                <a:spLocks noGrp="1"/>
              </p:cNvSpPr>
              <p:nvPr>
                <p:ph sz="half" idx="2"/>
              </p:nvPr>
            </p:nvSpPr>
            <p:spPr/>
            <p:txBody>
              <a:bodyPr>
                <a:normAutofit fontScale="92500"/>
              </a:bodyPr>
              <a:lstStyle/>
              <a:p>
                <a:pPr lvl="0"/>
                <a14:m>
                  <m:oMath xmlns:m="http://schemas.openxmlformats.org/officeDocument/2006/math">
                    <m:r>
                      <a:rPr lang="en-US" i="1" smtClean="0">
                        <a:solidFill>
                          <a:srgbClr val="FFFF00"/>
                        </a:solidFill>
                        <a:latin typeface="Cambria Math"/>
                      </a:rPr>
                      <m:t>𝑟</m:t>
                    </m:r>
                    <m:r>
                      <a:rPr lang="en-US" i="1" smtClean="0">
                        <a:solidFill>
                          <a:srgbClr val="FFFF00"/>
                        </a:solidFill>
                        <a:latin typeface="Cambria Math"/>
                      </a:rPr>
                      <m:t>=</m:t>
                    </m:r>
                    <m:f>
                      <m:fPr>
                        <m:ctrlPr>
                          <a:rPr lang="en-US" i="1">
                            <a:solidFill>
                              <a:srgbClr val="FFFF00"/>
                            </a:solidFill>
                            <a:latin typeface="Cambria Math" panose="02040503050406030204" pitchFamily="18" charset="0"/>
                          </a:rPr>
                        </m:ctrlPr>
                      </m:fPr>
                      <m:num>
                        <m:r>
                          <a:rPr lang="en-US" i="1">
                            <a:solidFill>
                              <a:srgbClr val="FFFF00"/>
                            </a:solidFill>
                            <a:latin typeface="Cambria Math"/>
                          </a:rPr>
                          <m:t>−5±</m:t>
                        </m:r>
                        <m:rad>
                          <m:radPr>
                            <m:degHide m:val="on"/>
                            <m:ctrlPr>
                              <a:rPr lang="en-US" i="1">
                                <a:solidFill>
                                  <a:srgbClr val="FFFF00"/>
                                </a:solidFill>
                                <a:latin typeface="Cambria Math" panose="02040503050406030204" pitchFamily="18" charset="0"/>
                              </a:rPr>
                            </m:ctrlPr>
                          </m:radPr>
                          <m:deg/>
                          <m:e>
                            <m:sSup>
                              <m:sSupPr>
                                <m:ctrlPr>
                                  <a:rPr lang="en-US" i="1">
                                    <a:solidFill>
                                      <a:srgbClr val="FFFF00"/>
                                    </a:solidFill>
                                    <a:latin typeface="Cambria Math" panose="02040503050406030204" pitchFamily="18" charset="0"/>
                                  </a:rPr>
                                </m:ctrlPr>
                              </m:sSupPr>
                              <m:e>
                                <m:r>
                                  <a:rPr lang="en-US" i="1">
                                    <a:solidFill>
                                      <a:srgbClr val="FFFF00"/>
                                    </a:solidFill>
                                    <a:latin typeface="Cambria Math"/>
                                  </a:rPr>
                                  <m:t>5</m:t>
                                </m:r>
                              </m:e>
                              <m:sup>
                                <m:r>
                                  <a:rPr lang="en-US" i="1">
                                    <a:solidFill>
                                      <a:srgbClr val="FFFF00"/>
                                    </a:solidFill>
                                    <a:latin typeface="Cambria Math"/>
                                  </a:rPr>
                                  <m:t>2</m:t>
                                </m:r>
                              </m:sup>
                            </m:sSup>
                            <m:r>
                              <a:rPr lang="en-US" i="1">
                                <a:solidFill>
                                  <a:srgbClr val="FFFF00"/>
                                </a:solidFill>
                                <a:latin typeface="Cambria Math"/>
                              </a:rPr>
                              <m:t>−4</m:t>
                            </m:r>
                            <m:d>
                              <m:dPr>
                                <m:ctrlPr>
                                  <a:rPr lang="en-US" i="1">
                                    <a:solidFill>
                                      <a:srgbClr val="FFFF00"/>
                                    </a:solidFill>
                                    <a:latin typeface="Cambria Math" panose="02040503050406030204" pitchFamily="18" charset="0"/>
                                  </a:rPr>
                                </m:ctrlPr>
                              </m:dPr>
                              <m:e>
                                <m:r>
                                  <a:rPr lang="en-US" i="1">
                                    <a:solidFill>
                                      <a:srgbClr val="FFFF00"/>
                                    </a:solidFill>
                                    <a:latin typeface="Cambria Math"/>
                                  </a:rPr>
                                  <m:t>1</m:t>
                                </m:r>
                              </m:e>
                            </m:d>
                            <m:d>
                              <m:dPr>
                                <m:ctrlPr>
                                  <a:rPr lang="en-US" i="1">
                                    <a:solidFill>
                                      <a:srgbClr val="FFFF00"/>
                                    </a:solidFill>
                                    <a:latin typeface="Cambria Math" panose="02040503050406030204" pitchFamily="18" charset="0"/>
                                  </a:rPr>
                                </m:ctrlPr>
                              </m:dPr>
                              <m:e>
                                <m:r>
                                  <a:rPr lang="en-US" i="1">
                                    <a:solidFill>
                                      <a:srgbClr val="FFFF00"/>
                                    </a:solidFill>
                                    <a:latin typeface="Cambria Math"/>
                                  </a:rPr>
                                  <m:t>−15.915</m:t>
                                </m:r>
                              </m:e>
                            </m:d>
                          </m:e>
                        </m:rad>
                      </m:num>
                      <m:den>
                        <m:r>
                          <a:rPr lang="en-US" i="1">
                            <a:solidFill>
                              <a:srgbClr val="FFFF00"/>
                            </a:solidFill>
                            <a:latin typeface="Cambria Math"/>
                          </a:rPr>
                          <m:t>2</m:t>
                        </m:r>
                        <m:d>
                          <m:dPr>
                            <m:ctrlPr>
                              <a:rPr lang="en-US" i="1">
                                <a:solidFill>
                                  <a:srgbClr val="FFFF00"/>
                                </a:solidFill>
                                <a:latin typeface="Cambria Math" panose="02040503050406030204" pitchFamily="18" charset="0"/>
                              </a:rPr>
                            </m:ctrlPr>
                          </m:dPr>
                          <m:e>
                            <m:r>
                              <a:rPr lang="en-US" i="1">
                                <a:solidFill>
                                  <a:srgbClr val="FFFF00"/>
                                </a:solidFill>
                                <a:latin typeface="Cambria Math"/>
                              </a:rPr>
                              <m:t>1</m:t>
                            </m:r>
                          </m:e>
                        </m:d>
                      </m:den>
                    </m:f>
                  </m:oMath>
                </a14:m>
                <a:endParaRPr lang="en-US" dirty="0">
                  <a:solidFill>
                    <a:srgbClr val="FFFF00"/>
                  </a:solidFill>
                </a:endParaRPr>
              </a:p>
              <a:p>
                <a:pPr lvl="0"/>
                <a14:m>
                  <m:oMath xmlns:m="http://schemas.openxmlformats.org/officeDocument/2006/math">
                    <m:r>
                      <a:rPr lang="en-US" i="1">
                        <a:solidFill>
                          <a:srgbClr val="FFFF00"/>
                        </a:solidFill>
                        <a:latin typeface="Cambria Math"/>
                      </a:rPr>
                      <m:t>𝑟</m:t>
                    </m:r>
                    <m:r>
                      <a:rPr lang="en-US" i="1">
                        <a:solidFill>
                          <a:srgbClr val="FFFF00"/>
                        </a:solidFill>
                        <a:latin typeface="Cambria Math"/>
                      </a:rPr>
                      <m:t>=</m:t>
                    </m:r>
                    <m:f>
                      <m:fPr>
                        <m:ctrlPr>
                          <a:rPr lang="en-US" i="1">
                            <a:solidFill>
                              <a:srgbClr val="FFFF00"/>
                            </a:solidFill>
                            <a:latin typeface="Cambria Math" panose="02040503050406030204" pitchFamily="18" charset="0"/>
                          </a:rPr>
                        </m:ctrlPr>
                      </m:fPr>
                      <m:num>
                        <m:r>
                          <a:rPr lang="en-US" i="1">
                            <a:solidFill>
                              <a:srgbClr val="FFFF00"/>
                            </a:solidFill>
                            <a:latin typeface="Cambria Math"/>
                          </a:rPr>
                          <m:t>−5±</m:t>
                        </m:r>
                        <m:rad>
                          <m:radPr>
                            <m:degHide m:val="on"/>
                            <m:ctrlPr>
                              <a:rPr lang="en-US" i="1">
                                <a:solidFill>
                                  <a:srgbClr val="FFFF00"/>
                                </a:solidFill>
                                <a:latin typeface="Cambria Math" panose="02040503050406030204" pitchFamily="18" charset="0"/>
                              </a:rPr>
                            </m:ctrlPr>
                          </m:radPr>
                          <m:deg/>
                          <m:e>
                            <m:r>
                              <a:rPr lang="en-US" i="1">
                                <a:solidFill>
                                  <a:srgbClr val="FFFF00"/>
                                </a:solidFill>
                                <a:latin typeface="Cambria Math"/>
                              </a:rPr>
                              <m:t>88.662</m:t>
                            </m:r>
                          </m:e>
                        </m:rad>
                      </m:num>
                      <m:den>
                        <m:r>
                          <a:rPr lang="en-US" i="1">
                            <a:solidFill>
                              <a:srgbClr val="FFFF00"/>
                            </a:solidFill>
                            <a:latin typeface="Cambria Math"/>
                          </a:rPr>
                          <m:t>2</m:t>
                        </m:r>
                      </m:den>
                    </m:f>
                  </m:oMath>
                </a14:m>
                <a:endParaRPr lang="en-US" dirty="0">
                  <a:solidFill>
                    <a:srgbClr val="FFFF00"/>
                  </a:solidFill>
                </a:endParaRPr>
              </a:p>
              <a:p>
                <a:pPr lvl="0"/>
                <a14:m>
                  <m:oMath xmlns:m="http://schemas.openxmlformats.org/officeDocument/2006/math">
                    <m:r>
                      <a:rPr lang="en-US" i="1">
                        <a:solidFill>
                          <a:srgbClr val="FFFF00"/>
                        </a:solidFill>
                        <a:latin typeface="Cambria Math"/>
                      </a:rPr>
                      <m:t>𝑟</m:t>
                    </m:r>
                    <m:r>
                      <a:rPr lang="en-US" i="1">
                        <a:solidFill>
                          <a:srgbClr val="FFFF00"/>
                        </a:solidFill>
                        <a:latin typeface="Cambria Math"/>
                      </a:rPr>
                      <m:t>=2.2, −7.2</m:t>
                    </m:r>
                  </m:oMath>
                </a14:m>
                <a:endParaRPr lang="en-US" dirty="0">
                  <a:solidFill>
                    <a:srgbClr val="FFFF00"/>
                  </a:solidFill>
                </a:endParaRPr>
              </a:p>
              <a:p>
                <a:r>
                  <a:rPr lang="en-US" dirty="0">
                    <a:solidFill>
                      <a:srgbClr val="FFFF00"/>
                    </a:solidFill>
                  </a:rPr>
                  <a:t>Only 2.2 makes sense because the radius must be positive</a:t>
                </a:r>
              </a:p>
            </p:txBody>
          </p:sp>
        </mc:Choice>
        <mc:Fallback xmlns="">
          <p:sp>
            <p:nvSpPr>
              <p:cNvPr id="2" name="Content Placeholder 1">
                <a:extLst>
                  <a:ext uri="{FF2B5EF4-FFF2-40B4-BE49-F238E27FC236}">
                    <a16:creationId xmlns:a16="http://schemas.microsoft.com/office/drawing/2014/main" id="{C8D003E8-9AB8-4105-9DEC-BD83CD76341D}"/>
                  </a:ext>
                </a:extLst>
              </p:cNvPr>
              <p:cNvSpPr>
                <a:spLocks noGrp="1" noRot="1" noChangeAspect="1" noMove="1" noResize="1" noEditPoints="1" noAdjustHandles="1" noChangeArrowheads="1" noChangeShapeType="1" noTextEdit="1"/>
              </p:cNvSpPr>
              <p:nvPr>
                <p:ph sz="half" idx="2"/>
              </p:nvPr>
            </p:nvSpPr>
            <p:spPr>
              <a:blipFill>
                <a:blip r:embed="rId4"/>
                <a:stretch>
                  <a:fillRect l="-1747"/>
                </a:stretch>
              </a:blipFill>
            </p:spPr>
            <p:txBody>
              <a:bodyPr/>
              <a:lstStyle/>
              <a:p>
                <a:r>
                  <a:rPr lang="en-US">
                    <a:noFill/>
                  </a:rPr>
                  <a:t> </a:t>
                </a:r>
              </a:p>
            </p:txBody>
          </p:sp>
        </mc:Fallback>
      </mc:AlternateContent>
    </p:spTree>
    <p:extLst>
      <p:ext uri="{BB962C8B-B14F-4D97-AF65-F5344CB8AC3E}">
        <p14:creationId xmlns:p14="http://schemas.microsoft.com/office/powerpoint/2010/main" val="361844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US" dirty="0"/>
              <a:t>12.2 Surface Area of Prisms and Cylinders</a:t>
            </a:r>
          </a:p>
        </p:txBody>
      </p:sp>
      <p:sp>
        <p:nvSpPr>
          <p:cNvPr id="26627" name="Rectangle 3"/>
          <p:cNvSpPr>
            <a:spLocks noGrp="1" noChangeArrowheads="1"/>
          </p:cNvSpPr>
          <p:nvPr>
            <p:ph sz="half" idx="1"/>
          </p:nvPr>
        </p:nvSpPr>
        <p:spPr/>
        <p:txBody>
          <a:bodyPr>
            <a:normAutofit fontScale="92500" lnSpcReduction="10000"/>
          </a:bodyPr>
          <a:lstStyle/>
          <a:p>
            <a:pPr eaLnBrk="1" hangingPunct="1"/>
            <a:endParaRPr lang="en-US" dirty="0"/>
          </a:p>
          <a:p>
            <a:r>
              <a:rPr lang="en-US" dirty="0"/>
              <a:t>Find of the cylinder surface area.</a:t>
            </a:r>
          </a:p>
          <a:p>
            <a:endParaRPr lang="en-US" dirty="0"/>
          </a:p>
          <a:p>
            <a:endParaRPr lang="en-US" dirty="0"/>
          </a:p>
          <a:p>
            <a:endParaRPr lang="en-US" i="1" dirty="0"/>
          </a:p>
          <a:p>
            <a:endParaRPr lang="en-US" i="1" dirty="0"/>
          </a:p>
          <a:p>
            <a:r>
              <a:rPr lang="en-US" i="1" dirty="0"/>
              <a:t>806 #2-28 even, 31-37 all = 21</a:t>
            </a:r>
            <a:endParaRPr lang="en-US" dirty="0"/>
          </a:p>
          <a:p>
            <a:pPr eaLnBrk="1" hangingPunct="1"/>
            <a:endParaRPr lang="en-US" dirty="0"/>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C8D003E8-9AB8-4105-9DEC-BD83CD76341D}"/>
                  </a:ext>
                </a:extLst>
              </p:cNvPr>
              <p:cNvSpPr>
                <a:spLocks noGrp="1"/>
              </p:cNvSpPr>
              <p:nvPr>
                <p:ph sz="half" idx="2"/>
              </p:nvPr>
            </p:nvSpPr>
            <p:spPr/>
            <p:txBody>
              <a:bodyPr>
                <a:normAutofit fontScale="92500" lnSpcReduction="10000"/>
              </a:bodyPr>
              <a:lstStyle/>
              <a:p>
                <a14:m>
                  <m:oMath xmlns:m="http://schemas.openxmlformats.org/officeDocument/2006/math">
                    <m:r>
                      <a:rPr lang="en-US" b="0" i="1" smtClean="0">
                        <a:solidFill>
                          <a:srgbClr val="FFFF00"/>
                        </a:solidFill>
                        <a:latin typeface="Cambria Math" panose="02040503050406030204" pitchFamily="18" charset="0"/>
                      </a:rPr>
                      <m:t>𝑆</m:t>
                    </m:r>
                    <m:r>
                      <a:rPr lang="en-US" b="0" i="1" smtClean="0">
                        <a:solidFill>
                          <a:srgbClr val="FFFF00"/>
                        </a:solidFill>
                        <a:latin typeface="Cambria Math" panose="02040503050406030204" pitchFamily="18" charset="0"/>
                      </a:rPr>
                      <m:t>=2</m:t>
                    </m:r>
                    <m:r>
                      <a:rPr lang="en-US" b="0" i="1" smtClean="0">
                        <a:solidFill>
                          <a:srgbClr val="FFFF00"/>
                        </a:solidFill>
                        <a:latin typeface="Cambria Math" panose="02040503050406030204" pitchFamily="18" charset="0"/>
                      </a:rPr>
                      <m:t>𝜋</m:t>
                    </m:r>
                    <m:sSup>
                      <m:sSupPr>
                        <m:ctrlPr>
                          <a:rPr lang="en-US" b="0" i="1" smtClean="0">
                            <a:solidFill>
                              <a:srgbClr val="FFFF00"/>
                            </a:solidFill>
                            <a:latin typeface="Cambria Math" panose="02040503050406030204" pitchFamily="18" charset="0"/>
                          </a:rPr>
                        </m:ctrlPr>
                      </m:sSupPr>
                      <m:e>
                        <m:r>
                          <a:rPr lang="en-US" b="0" i="1" smtClean="0">
                            <a:solidFill>
                              <a:srgbClr val="FFFF00"/>
                            </a:solidFill>
                            <a:latin typeface="Cambria Math" panose="02040503050406030204" pitchFamily="18" charset="0"/>
                          </a:rPr>
                          <m:t>𝑟</m:t>
                        </m:r>
                      </m:e>
                      <m:sup>
                        <m:r>
                          <a:rPr lang="en-US" b="0" i="1" smtClean="0">
                            <a:solidFill>
                              <a:srgbClr val="FFFF00"/>
                            </a:solidFill>
                            <a:latin typeface="Cambria Math" panose="02040503050406030204" pitchFamily="18" charset="0"/>
                          </a:rPr>
                          <m:t>2</m:t>
                        </m:r>
                      </m:sup>
                    </m:sSup>
                    <m:r>
                      <a:rPr lang="en-US" b="0" i="1" smtClean="0">
                        <a:solidFill>
                          <a:srgbClr val="FFFF00"/>
                        </a:solidFill>
                        <a:latin typeface="Cambria Math" panose="02040503050406030204" pitchFamily="18" charset="0"/>
                      </a:rPr>
                      <m:t>+2</m:t>
                    </m:r>
                    <m:r>
                      <a:rPr lang="en-US" b="0" i="1" smtClean="0">
                        <a:solidFill>
                          <a:srgbClr val="FFFF00"/>
                        </a:solidFill>
                        <a:latin typeface="Cambria Math" panose="02040503050406030204" pitchFamily="18" charset="0"/>
                      </a:rPr>
                      <m:t>𝜋</m:t>
                    </m:r>
                    <m:r>
                      <a:rPr lang="en-US" b="0" i="1" smtClean="0">
                        <a:solidFill>
                          <a:srgbClr val="FFFF00"/>
                        </a:solidFill>
                        <a:latin typeface="Cambria Math" panose="02040503050406030204" pitchFamily="18" charset="0"/>
                      </a:rPr>
                      <m:t>𝑟h</m:t>
                    </m:r>
                  </m:oMath>
                </a14:m>
                <a:endParaRPr lang="en-US" b="0" i="1" dirty="0">
                  <a:solidFill>
                    <a:srgbClr val="FFFF00"/>
                  </a:solidFill>
                  <a:latin typeface="Cambria Math" panose="02040503050406030204" pitchFamily="18" charset="0"/>
                </a:endParaRPr>
              </a:p>
              <a:p>
                <a14:m>
                  <m:oMath xmlns:m="http://schemas.openxmlformats.org/officeDocument/2006/math">
                    <m:r>
                      <a:rPr lang="en-US" i="1">
                        <a:solidFill>
                          <a:srgbClr val="FFFF00"/>
                        </a:solidFill>
                        <a:latin typeface="Cambria Math"/>
                      </a:rPr>
                      <m:t>𝑆</m:t>
                    </m:r>
                    <m:r>
                      <a:rPr lang="en-US" i="1">
                        <a:solidFill>
                          <a:srgbClr val="FFFF00"/>
                        </a:solidFill>
                        <a:latin typeface="Cambria Math"/>
                      </a:rPr>
                      <m:t>=2</m:t>
                    </m:r>
                    <m:r>
                      <a:rPr lang="en-US" i="1">
                        <a:solidFill>
                          <a:srgbClr val="FFFF00"/>
                        </a:solidFill>
                        <a:latin typeface="Cambria Math"/>
                      </a:rPr>
                      <m:t>𝜋</m:t>
                    </m:r>
                    <m:sSup>
                      <m:sSupPr>
                        <m:ctrlPr>
                          <a:rPr lang="en-US" i="1">
                            <a:solidFill>
                              <a:srgbClr val="FFFF00"/>
                            </a:solidFill>
                            <a:latin typeface="Cambria Math" panose="02040503050406030204" pitchFamily="18" charset="0"/>
                          </a:rPr>
                        </m:ctrlPr>
                      </m:sSupPr>
                      <m:e>
                        <m:r>
                          <a:rPr lang="en-US" i="1">
                            <a:solidFill>
                              <a:srgbClr val="FFFF00"/>
                            </a:solidFill>
                            <a:latin typeface="Cambria Math"/>
                          </a:rPr>
                          <m:t>2</m:t>
                        </m:r>
                      </m:e>
                      <m:sup>
                        <m:r>
                          <a:rPr lang="en-US" i="1">
                            <a:solidFill>
                              <a:srgbClr val="FFFF00"/>
                            </a:solidFill>
                            <a:latin typeface="Cambria Math"/>
                          </a:rPr>
                          <m:t>2</m:t>
                        </m:r>
                      </m:sup>
                    </m:sSup>
                    <m:r>
                      <a:rPr lang="en-US" i="1">
                        <a:solidFill>
                          <a:srgbClr val="FFFF00"/>
                        </a:solidFill>
                        <a:latin typeface="Cambria Math"/>
                      </a:rPr>
                      <m:t>+2</m:t>
                    </m:r>
                    <m:r>
                      <a:rPr lang="en-US" i="1">
                        <a:solidFill>
                          <a:srgbClr val="FFFF00"/>
                        </a:solidFill>
                        <a:latin typeface="Cambria Math"/>
                      </a:rPr>
                      <m:t>𝜋</m:t>
                    </m:r>
                    <m:d>
                      <m:dPr>
                        <m:ctrlPr>
                          <a:rPr lang="en-US" i="1">
                            <a:solidFill>
                              <a:srgbClr val="FFFF00"/>
                            </a:solidFill>
                            <a:latin typeface="Cambria Math" panose="02040503050406030204" pitchFamily="18" charset="0"/>
                          </a:rPr>
                        </m:ctrlPr>
                      </m:dPr>
                      <m:e>
                        <m:r>
                          <a:rPr lang="en-US" i="1">
                            <a:solidFill>
                              <a:srgbClr val="FFFF00"/>
                            </a:solidFill>
                            <a:latin typeface="Cambria Math"/>
                          </a:rPr>
                          <m:t>2</m:t>
                        </m:r>
                      </m:e>
                    </m:d>
                    <m:d>
                      <m:dPr>
                        <m:ctrlPr>
                          <a:rPr lang="en-US" i="1">
                            <a:solidFill>
                              <a:srgbClr val="FFFF00"/>
                            </a:solidFill>
                            <a:latin typeface="Cambria Math" panose="02040503050406030204" pitchFamily="18" charset="0"/>
                          </a:rPr>
                        </m:ctrlPr>
                      </m:dPr>
                      <m:e>
                        <m:r>
                          <a:rPr lang="en-US" i="1">
                            <a:solidFill>
                              <a:srgbClr val="FFFF00"/>
                            </a:solidFill>
                            <a:latin typeface="Cambria Math"/>
                          </a:rPr>
                          <m:t>5</m:t>
                        </m:r>
                      </m:e>
                    </m:d>
                  </m:oMath>
                </a14:m>
                <a:endParaRPr lang="en-US" dirty="0">
                  <a:solidFill>
                    <a:srgbClr val="FFFF00"/>
                  </a:solidFill>
                </a:endParaRPr>
              </a:p>
              <a:p>
                <a14:m>
                  <m:oMath xmlns:m="http://schemas.openxmlformats.org/officeDocument/2006/math">
                    <m:r>
                      <a:rPr lang="en-US" i="1">
                        <a:solidFill>
                          <a:srgbClr val="FFFF00"/>
                        </a:solidFill>
                        <a:latin typeface="Cambria Math"/>
                      </a:rPr>
                      <m:t>𝑆</m:t>
                    </m:r>
                    <m:r>
                      <a:rPr lang="en-US" i="1">
                        <a:solidFill>
                          <a:srgbClr val="FFFF00"/>
                        </a:solidFill>
                        <a:latin typeface="Cambria Math"/>
                      </a:rPr>
                      <m:t>=8</m:t>
                    </m:r>
                    <m:r>
                      <a:rPr lang="en-US" i="1">
                        <a:solidFill>
                          <a:srgbClr val="FFFF00"/>
                        </a:solidFill>
                        <a:latin typeface="Cambria Math"/>
                      </a:rPr>
                      <m:t>𝜋</m:t>
                    </m:r>
                    <m:r>
                      <a:rPr lang="en-US" i="1">
                        <a:solidFill>
                          <a:srgbClr val="FFFF00"/>
                        </a:solidFill>
                        <a:latin typeface="Cambria Math"/>
                      </a:rPr>
                      <m:t>+20</m:t>
                    </m:r>
                    <m:r>
                      <a:rPr lang="en-US" i="1">
                        <a:solidFill>
                          <a:srgbClr val="FFFF00"/>
                        </a:solidFill>
                        <a:latin typeface="Cambria Math"/>
                      </a:rPr>
                      <m:t>𝜋</m:t>
                    </m:r>
                  </m:oMath>
                </a14:m>
                <a:endParaRPr lang="en-US" i="1" dirty="0">
                  <a:solidFill>
                    <a:srgbClr val="FFFF00"/>
                  </a:solidFill>
                  <a:latin typeface="Cambria Math"/>
                </a:endParaRPr>
              </a:p>
              <a:p>
                <a14:m>
                  <m:oMath xmlns:m="http://schemas.openxmlformats.org/officeDocument/2006/math">
                    <m:r>
                      <a:rPr lang="en-US" b="0" i="1" smtClean="0">
                        <a:solidFill>
                          <a:srgbClr val="FFFF00"/>
                        </a:solidFill>
                        <a:latin typeface="Cambria Math" panose="02040503050406030204" pitchFamily="18" charset="0"/>
                      </a:rPr>
                      <m:t>𝑆</m:t>
                    </m:r>
                    <m:r>
                      <a:rPr lang="en-US" i="1">
                        <a:solidFill>
                          <a:srgbClr val="FFFF00"/>
                        </a:solidFill>
                        <a:latin typeface="Cambria Math"/>
                      </a:rPr>
                      <m:t>=28</m:t>
                    </m:r>
                    <m:r>
                      <a:rPr lang="en-US" i="1">
                        <a:solidFill>
                          <a:srgbClr val="FFFF00"/>
                        </a:solidFill>
                        <a:latin typeface="Cambria Math"/>
                      </a:rPr>
                      <m:t>𝜋</m:t>
                    </m:r>
                  </m:oMath>
                </a14:m>
                <a:endParaRPr lang="en-US" dirty="0">
                  <a:solidFill>
                    <a:srgbClr val="FFFF00"/>
                  </a:solidFill>
                </a:endParaRPr>
              </a:p>
              <a:p>
                <a:endParaRPr lang="en-US" dirty="0"/>
              </a:p>
            </p:txBody>
          </p:sp>
        </mc:Choice>
        <mc:Fallback xmlns="">
          <p:sp>
            <p:nvSpPr>
              <p:cNvPr id="2" name="Content Placeholder 1">
                <a:extLst>
                  <a:ext uri="{FF2B5EF4-FFF2-40B4-BE49-F238E27FC236}">
                    <a16:creationId xmlns:a16="http://schemas.microsoft.com/office/drawing/2014/main" id="{C8D003E8-9AB8-4105-9DEC-BD83CD76341D}"/>
                  </a:ext>
                </a:extLst>
              </p:cNvPr>
              <p:cNvSpPr>
                <a:spLocks noGrp="1" noRot="1" noChangeAspect="1" noMove="1" noResize="1" noEditPoints="1" noAdjustHandles="1" noChangeArrowheads="1" noChangeShapeType="1" noTextEdit="1"/>
              </p:cNvSpPr>
              <p:nvPr>
                <p:ph sz="half" idx="2"/>
              </p:nvPr>
            </p:nvSpPr>
            <p:spPr>
              <a:blipFill>
                <a:blip r:embed="rId3"/>
                <a:stretch>
                  <a:fillRect l="-1747"/>
                </a:stretch>
              </a:blipFill>
            </p:spPr>
            <p:txBody>
              <a:bodyPr/>
              <a:lstStyle/>
              <a:p>
                <a:r>
                  <a:rPr lang="en-US">
                    <a:noFill/>
                  </a:rPr>
                  <a:t> </a:t>
                </a:r>
              </a:p>
            </p:txBody>
          </p:sp>
        </mc:Fallback>
      </mc:AlternateContent>
      <p:grpSp>
        <p:nvGrpSpPr>
          <p:cNvPr id="13316" name="Group 8"/>
          <p:cNvGrpSpPr>
            <a:grpSpLocks/>
          </p:cNvGrpSpPr>
          <p:nvPr/>
        </p:nvGrpSpPr>
        <p:grpSpPr bwMode="auto">
          <a:xfrm>
            <a:off x="1600200" y="2245519"/>
            <a:ext cx="1524000" cy="1360885"/>
            <a:chOff x="2832" y="1881"/>
            <a:chExt cx="960" cy="1143"/>
          </a:xfrm>
        </p:grpSpPr>
        <p:sp>
          <p:nvSpPr>
            <p:cNvPr id="13317" name="AutoShape 4"/>
            <p:cNvSpPr>
              <a:spLocks noChangeArrowheads="1"/>
            </p:cNvSpPr>
            <p:nvPr/>
          </p:nvSpPr>
          <p:spPr bwMode="auto">
            <a:xfrm>
              <a:off x="2832" y="1920"/>
              <a:ext cx="960" cy="1104"/>
            </a:xfrm>
            <a:prstGeom prst="can">
              <a:avLst>
                <a:gd name="adj" fmla="val 28750"/>
              </a:avLst>
            </a:prstGeom>
            <a:solidFill>
              <a:schemeClr val="accent1"/>
            </a:solidFill>
            <a:ln w="38100">
              <a:solidFill>
                <a:schemeClr val="tx1"/>
              </a:solidFill>
              <a:round/>
              <a:headEnd/>
              <a:tailEnd/>
            </a:ln>
          </p:spPr>
          <p:txBody>
            <a:bodyPr wrap="none" anchor="ctr"/>
            <a:lstStyle/>
            <a:p>
              <a:endParaRPr lang="en-US"/>
            </a:p>
          </p:txBody>
        </p:sp>
        <p:sp>
          <p:nvSpPr>
            <p:cNvPr id="13318" name="Line 5"/>
            <p:cNvSpPr>
              <a:spLocks noChangeShapeType="1"/>
            </p:cNvSpPr>
            <p:nvPr/>
          </p:nvSpPr>
          <p:spPr bwMode="auto">
            <a:xfrm>
              <a:off x="3312" y="2064"/>
              <a:ext cx="48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9" name="Text Box 6"/>
            <p:cNvSpPr txBox="1">
              <a:spLocks noChangeArrowheads="1"/>
            </p:cNvSpPr>
            <p:nvPr/>
          </p:nvSpPr>
          <p:spPr bwMode="auto">
            <a:xfrm>
              <a:off x="2832" y="2304"/>
              <a:ext cx="24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400"/>
                <a:t>5</a:t>
              </a:r>
            </a:p>
          </p:txBody>
        </p:sp>
        <p:sp>
          <p:nvSpPr>
            <p:cNvPr id="13320" name="Text Box 7"/>
            <p:cNvSpPr txBox="1">
              <a:spLocks noChangeArrowheads="1"/>
            </p:cNvSpPr>
            <p:nvPr/>
          </p:nvSpPr>
          <p:spPr bwMode="auto">
            <a:xfrm>
              <a:off x="3084" y="1881"/>
              <a:ext cx="336"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400" dirty="0"/>
                <a:t>2</a:t>
              </a:r>
            </a:p>
          </p:txBody>
        </p:sp>
      </p:grpSp>
    </p:spTree>
    <p:extLst>
      <p:ext uri="{BB962C8B-B14F-4D97-AF65-F5344CB8AC3E}">
        <p14:creationId xmlns:p14="http://schemas.microsoft.com/office/powerpoint/2010/main" val="415321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Answers and Quiz</a:t>
            </a:r>
          </a:p>
        </p:txBody>
      </p:sp>
      <p:sp>
        <p:nvSpPr>
          <p:cNvPr id="3" name="Content Placeholder 2"/>
          <p:cNvSpPr>
            <a:spLocks noGrp="1"/>
          </p:cNvSpPr>
          <p:nvPr>
            <p:ph idx="1"/>
          </p:nvPr>
        </p:nvSpPr>
        <p:spPr/>
        <p:txBody>
          <a:bodyPr/>
          <a:lstStyle/>
          <a:p>
            <a:r>
              <a:rPr lang="en-US" dirty="0">
                <a:hlinkClick r:id="rId3" action="ppaction://hlinkpres?slideindex=1&amp;slidetitle="/>
              </a:rPr>
              <a:t>12.2 Answers</a:t>
            </a:r>
            <a:endParaRPr lang="en-US" dirty="0"/>
          </a:p>
          <a:p>
            <a:endParaRPr lang="en-US" dirty="0"/>
          </a:p>
          <a:p>
            <a:r>
              <a:rPr lang="en-US" dirty="0">
                <a:hlinkClick r:id="rId4" action="ppaction://hlinkpres?slideindex=1&amp;slidetitle="/>
              </a:rPr>
              <a:t>12.2 Homework Quiz</a:t>
            </a:r>
            <a:endParaRPr lang="en-US" dirty="0"/>
          </a:p>
        </p:txBody>
      </p:sp>
    </p:spTree>
    <p:extLst>
      <p:ext uri="{BB962C8B-B14F-4D97-AF65-F5344CB8AC3E}">
        <p14:creationId xmlns:p14="http://schemas.microsoft.com/office/powerpoint/2010/main" val="3880217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eaLnBrk="1" hangingPunct="1"/>
            <a:r>
              <a:rPr lang="en-US" sz="4000" dirty="0"/>
              <a:t>12.3 Surface Area of Pyramids and Cones</a:t>
            </a:r>
          </a:p>
        </p:txBody>
      </p:sp>
      <p:sp>
        <p:nvSpPr>
          <p:cNvPr id="2" name="Content Placeholder 1"/>
          <p:cNvSpPr>
            <a:spLocks noGrp="1"/>
          </p:cNvSpPr>
          <p:nvPr>
            <p:ph sz="half" idx="1"/>
          </p:nvPr>
        </p:nvSpPr>
        <p:spPr/>
        <p:txBody>
          <a:bodyPr>
            <a:normAutofit fontScale="77500" lnSpcReduction="20000"/>
          </a:bodyPr>
          <a:lstStyle/>
          <a:p>
            <a:pPr>
              <a:lnSpc>
                <a:spcPct val="90000"/>
              </a:lnSpc>
              <a:buNone/>
            </a:pPr>
            <a:r>
              <a:rPr lang="en-US" sz="2800" dirty="0"/>
              <a:t>Pyramids</a:t>
            </a:r>
          </a:p>
          <a:p>
            <a:pPr>
              <a:lnSpc>
                <a:spcPct val="90000"/>
              </a:lnSpc>
            </a:pPr>
            <a:r>
              <a:rPr lang="en-US" sz="2800" dirty="0"/>
              <a:t>All faces except one intersect at one point called </a:t>
            </a:r>
            <a:r>
              <a:rPr lang="en-US" sz="2800" b="1" dirty="0"/>
              <a:t>vertex</a:t>
            </a:r>
            <a:endParaRPr lang="en-US" sz="2800" dirty="0"/>
          </a:p>
          <a:p>
            <a:pPr>
              <a:lnSpc>
                <a:spcPct val="90000"/>
              </a:lnSpc>
            </a:pPr>
            <a:r>
              <a:rPr lang="en-US" sz="2800" dirty="0"/>
              <a:t>The </a:t>
            </a:r>
            <a:r>
              <a:rPr lang="en-US" sz="2800" b="1" dirty="0"/>
              <a:t>base</a:t>
            </a:r>
            <a:r>
              <a:rPr lang="en-US" sz="2800" dirty="0"/>
              <a:t> is the face that does not intersect at the vertex</a:t>
            </a:r>
          </a:p>
          <a:p>
            <a:pPr>
              <a:lnSpc>
                <a:spcPct val="90000"/>
              </a:lnSpc>
            </a:pPr>
            <a:r>
              <a:rPr lang="en-US" sz="2800" b="1" dirty="0"/>
              <a:t>Lateral faces</a:t>
            </a:r>
            <a:r>
              <a:rPr lang="en-US" sz="2800" dirty="0"/>
              <a:t> </a:t>
            </a:r>
            <a:r>
              <a:rPr lang="en-US" sz="2800" dirty="0">
                <a:sym typeface="Wingdings" pitchFamily="2" charset="2"/>
              </a:rPr>
              <a:t></a:t>
            </a:r>
            <a:r>
              <a:rPr lang="en-US" sz="2800" dirty="0"/>
              <a:t> faces that meet in the vertex</a:t>
            </a:r>
          </a:p>
          <a:p>
            <a:pPr>
              <a:lnSpc>
                <a:spcPct val="90000"/>
              </a:lnSpc>
            </a:pPr>
            <a:r>
              <a:rPr lang="en-US" sz="2800" b="1" dirty="0"/>
              <a:t>Lateral edges</a:t>
            </a:r>
            <a:r>
              <a:rPr lang="en-US" sz="2800" dirty="0"/>
              <a:t> </a:t>
            </a:r>
            <a:r>
              <a:rPr lang="en-US" sz="2800" dirty="0">
                <a:sym typeface="Wingdings" pitchFamily="2" charset="2"/>
              </a:rPr>
              <a:t></a:t>
            </a:r>
            <a:r>
              <a:rPr lang="en-US" sz="2800" dirty="0"/>
              <a:t> edges that meet in the vertex</a:t>
            </a:r>
          </a:p>
          <a:p>
            <a:pPr>
              <a:lnSpc>
                <a:spcPct val="90000"/>
              </a:lnSpc>
            </a:pPr>
            <a:r>
              <a:rPr lang="en-US" sz="2800" b="1" dirty="0"/>
              <a:t>Altitude</a:t>
            </a:r>
            <a:r>
              <a:rPr lang="en-US" sz="2800" dirty="0"/>
              <a:t> </a:t>
            </a:r>
            <a:r>
              <a:rPr lang="en-US" sz="2800" dirty="0">
                <a:sym typeface="Wingdings" pitchFamily="2" charset="2"/>
              </a:rPr>
              <a:t></a:t>
            </a:r>
            <a:r>
              <a:rPr lang="en-US" sz="2800" dirty="0"/>
              <a:t> segment that goes from the vertex and is perpendicular to the base</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90550"/>
            <a:ext cx="4191000" cy="227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0473" y="2866488"/>
            <a:ext cx="3076575" cy="227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156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fade">
                                      <p:cBhvr>
                                        <p:cTn id="11" dur="500"/>
                                        <p:tgtEl>
                                          <p:spTgt spid="819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195"/>
                                        </p:tgtEl>
                                        <p:attrNameLst>
                                          <p:attrName>style.visibility</p:attrName>
                                        </p:attrNameLst>
                                      </p:cBhvr>
                                      <p:to>
                                        <p:strVal val="visible"/>
                                      </p:to>
                                    </p:set>
                                    <p:animEffect transition="in" filter="fade">
                                      <p:cBhvr>
                                        <p:cTn id="36"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eaLnBrk="1" hangingPunct="1"/>
            <a:r>
              <a:rPr lang="en-US" sz="4000" dirty="0"/>
              <a:t>12.3 Surface Area of Pyramids and Cones</a:t>
            </a:r>
          </a:p>
        </p:txBody>
      </p:sp>
      <p:sp>
        <p:nvSpPr>
          <p:cNvPr id="44035" name="Rectangle 3"/>
          <p:cNvSpPr>
            <a:spLocks noGrp="1" noChangeArrowheads="1"/>
          </p:cNvSpPr>
          <p:nvPr>
            <p:ph type="body" idx="1"/>
          </p:nvPr>
        </p:nvSpPr>
        <p:spPr/>
        <p:txBody>
          <a:bodyPr>
            <a:normAutofit/>
          </a:bodyPr>
          <a:lstStyle/>
          <a:p>
            <a:pPr eaLnBrk="1" hangingPunct="1"/>
            <a:r>
              <a:rPr lang="en-US" sz="2000" b="1" dirty="0"/>
              <a:t>Regular pyramid</a:t>
            </a:r>
            <a:r>
              <a:rPr lang="en-US" sz="2000" dirty="0"/>
              <a:t> </a:t>
            </a:r>
            <a:r>
              <a:rPr lang="en-US" sz="2000" dirty="0">
                <a:sym typeface="Wingdings" pitchFamily="2" charset="2"/>
              </a:rPr>
              <a:t></a:t>
            </a:r>
            <a:r>
              <a:rPr lang="en-US" sz="2000" dirty="0"/>
              <a:t> base is a regular polygon and the vertex is directly above the center of the base</a:t>
            </a:r>
          </a:p>
          <a:p>
            <a:pPr lvl="1" eaLnBrk="1" hangingPunct="1"/>
            <a:r>
              <a:rPr lang="en-US" sz="2000" dirty="0"/>
              <a:t>In a regular pyramid, all the lateral faces are congruent isosceles triangles</a:t>
            </a:r>
          </a:p>
          <a:p>
            <a:pPr lvl="1" eaLnBrk="1" hangingPunct="1"/>
            <a:r>
              <a:rPr lang="en-US" sz="2000" dirty="0"/>
              <a:t>The height of each lateral face is called the </a:t>
            </a:r>
            <a:r>
              <a:rPr lang="en-US" sz="2000" b="1" dirty="0"/>
              <a:t>slant height </a:t>
            </a:r>
            <a:r>
              <a:rPr lang="en-US" sz="2000" dirty="0"/>
              <a:t>(ℓ)</a:t>
            </a:r>
          </a:p>
          <a:p>
            <a:pPr eaLnBrk="1" hangingPunct="1"/>
            <a:r>
              <a:rPr lang="en-US" sz="2000" b="1" dirty="0"/>
              <a:t>Lateral Area</a:t>
            </a:r>
            <a:r>
              <a:rPr lang="en-US" sz="2000" dirty="0"/>
              <a:t> </a:t>
            </a:r>
            <a:r>
              <a:rPr lang="en-US" sz="2000" dirty="0">
                <a:sym typeface="Wingdings" pitchFamily="2" charset="2"/>
              </a:rPr>
              <a:t></a:t>
            </a:r>
            <a:r>
              <a:rPr lang="en-US" sz="2000" dirty="0"/>
              <a:t> L = ½ Pℓ </a:t>
            </a:r>
          </a:p>
        </p:txBody>
      </p:sp>
      <p:sp>
        <p:nvSpPr>
          <p:cNvPr id="33" name="TextBox 32"/>
          <p:cNvSpPr txBox="1"/>
          <p:nvPr/>
        </p:nvSpPr>
        <p:spPr>
          <a:xfrm>
            <a:off x="228600" y="3096746"/>
            <a:ext cx="868680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dirty="0"/>
              <a:t>Surface Area of a Regular Pyramid</a:t>
            </a:r>
          </a:p>
        </p:txBody>
      </p:sp>
      <mc:AlternateContent xmlns:mc="http://schemas.openxmlformats.org/markup-compatibility/2006" xmlns:a14="http://schemas.microsoft.com/office/drawing/2010/main">
        <mc:Choice Requires="a14">
          <p:sp>
            <p:nvSpPr>
              <p:cNvPr id="34" name="TextBox 33"/>
              <p:cNvSpPr txBox="1"/>
              <p:nvPr/>
            </p:nvSpPr>
            <p:spPr>
              <a:xfrm>
                <a:off x="228600" y="3619966"/>
                <a:ext cx="8686800" cy="124155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a:rPr>
                        <m:t>𝑆</m:t>
                      </m:r>
                      <m:r>
                        <a:rPr lang="en-US" sz="2600" b="0" i="1" smtClean="0">
                          <a:latin typeface="Cambria Math"/>
                        </a:rPr>
                        <m:t>=</m:t>
                      </m:r>
                      <m:r>
                        <a:rPr lang="en-US" sz="2600" b="0" i="1" smtClean="0">
                          <a:latin typeface="Cambria Math"/>
                        </a:rPr>
                        <m:t>𝐵</m:t>
                      </m:r>
                      <m:r>
                        <a:rPr lang="en-US" sz="2600" b="0" i="1" smtClean="0">
                          <a:latin typeface="Cambria Math"/>
                        </a:rPr>
                        <m:t>+</m:t>
                      </m:r>
                      <m:f>
                        <m:fPr>
                          <m:ctrlPr>
                            <a:rPr lang="en-US" sz="2600" b="0" i="1" smtClean="0">
                              <a:latin typeface="Cambria Math" panose="02040503050406030204" pitchFamily="18" charset="0"/>
                            </a:rPr>
                          </m:ctrlPr>
                        </m:fPr>
                        <m:num>
                          <m:r>
                            <a:rPr lang="en-US" sz="2600" b="0" i="1" smtClean="0">
                              <a:latin typeface="Cambria Math"/>
                            </a:rPr>
                            <m:t>1</m:t>
                          </m:r>
                        </m:num>
                        <m:den>
                          <m:r>
                            <a:rPr lang="en-US" sz="2600" b="0" i="1" smtClean="0">
                              <a:latin typeface="Cambria Math"/>
                            </a:rPr>
                            <m:t>2</m:t>
                          </m:r>
                        </m:den>
                      </m:f>
                      <m:r>
                        <a:rPr lang="en-US" sz="2600" b="0" i="1" smtClean="0">
                          <a:latin typeface="Cambria Math"/>
                        </a:rPr>
                        <m:t>𝑃</m:t>
                      </m:r>
                      <m:r>
                        <a:rPr lang="en-US" sz="2600" b="0" i="1" smtClean="0">
                          <a:latin typeface="Cambria Math"/>
                        </a:rPr>
                        <m:t>ℓ</m:t>
                      </m:r>
                    </m:oMath>
                  </m:oMathPara>
                </a14:m>
                <a:endParaRPr lang="en-US" sz="2600" dirty="0"/>
              </a:p>
              <a:p>
                <a:r>
                  <a:rPr lang="en-US" sz="2600" dirty="0"/>
                  <a:t>Where B = base area, P = base perimeter, ℓ = slant height</a:t>
                </a:r>
              </a:p>
            </p:txBody>
          </p:sp>
        </mc:Choice>
        <mc:Fallback xmlns="">
          <p:sp>
            <p:nvSpPr>
              <p:cNvPr id="34" name="TextBox 33"/>
              <p:cNvSpPr txBox="1">
                <a:spLocks noRot="1" noChangeAspect="1" noMove="1" noResize="1" noEditPoints="1" noAdjustHandles="1" noChangeArrowheads="1" noChangeShapeType="1" noTextEdit="1"/>
              </p:cNvSpPr>
              <p:nvPr/>
            </p:nvSpPr>
            <p:spPr>
              <a:xfrm>
                <a:off x="228600" y="3619966"/>
                <a:ext cx="8686800" cy="1241558"/>
              </a:xfrm>
              <a:prstGeom prst="rect">
                <a:avLst/>
              </a:prstGeom>
              <a:blipFill rotWithShape="1">
                <a:blip r:embed="rId3"/>
                <a:stretch>
                  <a:fillRect/>
                </a:stretch>
              </a:blipFill>
            </p:spPr>
            <p:txBody>
              <a:bodyPr/>
              <a:lstStyle/>
              <a:p>
                <a:r>
                  <a:rPr lang="en-US">
                    <a:noFill/>
                  </a:rPr>
                  <a:t> </a:t>
                </a:r>
              </a:p>
            </p:txBody>
          </p:sp>
        </mc:Fallback>
      </mc:AlternateContent>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4526" y="2795483"/>
            <a:ext cx="2720874" cy="1648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7445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par>
                                <p:cTn id="27" presetID="10" presetClass="entr" presetSubtype="0" fill="hold" nodeType="withEffect">
                                  <p:stCondLst>
                                    <p:cond delay="0"/>
                                  </p:stCondLst>
                                  <p:childTnLst>
                                    <p:set>
                                      <p:cBhvr>
                                        <p:cTn id="28" dur="1" fill="hold">
                                          <p:stCondLst>
                                            <p:cond delay="0"/>
                                          </p:stCondLst>
                                        </p:cTn>
                                        <p:tgtEl>
                                          <p:spTgt spid="9218"/>
                                        </p:tgtEl>
                                        <p:attrNameLst>
                                          <p:attrName>style.visibility</p:attrName>
                                        </p:attrNameLst>
                                      </p:cBhvr>
                                      <p:to>
                                        <p:strVal val="visible"/>
                                      </p:to>
                                    </p:set>
                                    <p:animEffect transition="in" filter="fade">
                                      <p:cBhvr>
                                        <p:cTn id="29"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P spid="33" grpId="0" animBg="1"/>
      <p:bldP spid="3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hangingPunct="1"/>
            <a:r>
              <a:rPr lang="en-US" sz="4000" dirty="0"/>
              <a:t>12.3 Surface Area of Pyramids and Cones</a:t>
            </a:r>
          </a:p>
        </p:txBody>
      </p:sp>
      <mc:AlternateContent xmlns:mc="http://schemas.openxmlformats.org/markup-compatibility/2006" xmlns:a14="http://schemas.microsoft.com/office/drawing/2010/main">
        <mc:Choice Requires="a14">
          <p:sp>
            <p:nvSpPr>
              <p:cNvPr id="25603" name="Rectangle 3"/>
              <p:cNvSpPr>
                <a:spLocks noGrp="1" noChangeArrowheads="1"/>
              </p:cNvSpPr>
              <p:nvPr>
                <p:ph sz="half" idx="1"/>
              </p:nvPr>
            </p:nvSpPr>
            <p:spPr>
              <a:xfrm>
                <a:off x="228600" y="1257300"/>
                <a:ext cx="4267200" cy="3829049"/>
              </a:xfrm>
            </p:spPr>
            <p:txBody>
              <a:bodyPr>
                <a:normAutofit fontScale="77500" lnSpcReduction="20000"/>
              </a:bodyPr>
              <a:lstStyle/>
              <a:p>
                <a:r>
                  <a:rPr lang="en-US" sz="2800" dirty="0"/>
                  <a:t>Find the surface area of the regular pentagonal pyramid. </a:t>
                </a:r>
              </a:p>
              <a:p>
                <a14:m>
                  <m:oMath xmlns:m="http://schemas.openxmlformats.org/officeDocument/2006/math">
                    <m:r>
                      <a:rPr lang="en-US" sz="2800" i="1" smtClean="0">
                        <a:solidFill>
                          <a:srgbClr val="FFFF00"/>
                        </a:solidFill>
                        <a:latin typeface="Cambria Math"/>
                      </a:rPr>
                      <m:t>𝐵</m:t>
                    </m:r>
                    <m:r>
                      <a:rPr lang="en-US" sz="2800" i="1" smtClean="0">
                        <a:solidFill>
                          <a:srgbClr val="FFFF00"/>
                        </a:solidFill>
                        <a:latin typeface="Cambria Math"/>
                      </a:rPr>
                      <m:t>=</m:t>
                    </m:r>
                    <m:f>
                      <m:fPr>
                        <m:ctrlPr>
                          <a:rPr lang="en-US" sz="2800" i="1">
                            <a:solidFill>
                              <a:srgbClr val="FFFF00"/>
                            </a:solidFill>
                            <a:latin typeface="Cambria Math" panose="02040503050406030204" pitchFamily="18" charset="0"/>
                          </a:rPr>
                        </m:ctrlPr>
                      </m:fPr>
                      <m:num>
                        <m:r>
                          <a:rPr lang="en-US" sz="2800" i="1">
                            <a:solidFill>
                              <a:srgbClr val="FFFF00"/>
                            </a:solidFill>
                            <a:latin typeface="Cambria Math"/>
                          </a:rPr>
                          <m:t>1</m:t>
                        </m:r>
                      </m:num>
                      <m:den>
                        <m:r>
                          <a:rPr lang="en-US" sz="2800" i="1">
                            <a:solidFill>
                              <a:srgbClr val="FFFF00"/>
                            </a:solidFill>
                            <a:latin typeface="Cambria Math"/>
                          </a:rPr>
                          <m:t>2</m:t>
                        </m:r>
                      </m:den>
                    </m:f>
                    <m:r>
                      <a:rPr lang="en-US" sz="2800" i="1">
                        <a:solidFill>
                          <a:srgbClr val="FFFF00"/>
                        </a:solidFill>
                        <a:latin typeface="Cambria Math"/>
                      </a:rPr>
                      <m:t>𝑃𝑎</m:t>
                    </m:r>
                  </m:oMath>
                </a14:m>
                <a:endParaRPr lang="en-US" sz="2800" dirty="0">
                  <a:solidFill>
                    <a:srgbClr val="FFFF00"/>
                  </a:solidFill>
                </a:endParaRPr>
              </a:p>
              <a:p>
                <a14:m>
                  <m:oMath xmlns:m="http://schemas.openxmlformats.org/officeDocument/2006/math">
                    <m:r>
                      <a:rPr lang="en-US" sz="2800" i="1">
                        <a:solidFill>
                          <a:srgbClr val="FFFF00"/>
                        </a:solidFill>
                        <a:latin typeface="Cambria Math"/>
                      </a:rPr>
                      <m:t>𝐵</m:t>
                    </m:r>
                    <m:r>
                      <a:rPr lang="en-US" sz="2800" i="1">
                        <a:solidFill>
                          <a:srgbClr val="FFFF00"/>
                        </a:solidFill>
                        <a:latin typeface="Cambria Math"/>
                      </a:rPr>
                      <m:t>=</m:t>
                    </m:r>
                    <m:f>
                      <m:fPr>
                        <m:ctrlPr>
                          <a:rPr lang="en-US" sz="2800" i="1">
                            <a:solidFill>
                              <a:srgbClr val="FFFF00"/>
                            </a:solidFill>
                            <a:latin typeface="Cambria Math" panose="02040503050406030204" pitchFamily="18" charset="0"/>
                          </a:rPr>
                        </m:ctrlPr>
                      </m:fPr>
                      <m:num>
                        <m:r>
                          <a:rPr lang="en-US" sz="2800" i="1">
                            <a:solidFill>
                              <a:srgbClr val="FFFF00"/>
                            </a:solidFill>
                            <a:latin typeface="Cambria Math"/>
                          </a:rPr>
                          <m:t>1</m:t>
                        </m:r>
                      </m:num>
                      <m:den>
                        <m:r>
                          <a:rPr lang="en-US" sz="2800" i="1">
                            <a:solidFill>
                              <a:srgbClr val="FFFF00"/>
                            </a:solidFill>
                            <a:latin typeface="Cambria Math"/>
                          </a:rPr>
                          <m:t>2</m:t>
                        </m:r>
                      </m:den>
                    </m:f>
                    <m:d>
                      <m:dPr>
                        <m:ctrlPr>
                          <a:rPr lang="en-US" sz="2800" i="1">
                            <a:solidFill>
                              <a:srgbClr val="FFFF00"/>
                            </a:solidFill>
                            <a:latin typeface="Cambria Math" panose="02040503050406030204" pitchFamily="18" charset="0"/>
                          </a:rPr>
                        </m:ctrlPr>
                      </m:dPr>
                      <m:e>
                        <m:r>
                          <a:rPr lang="en-US" sz="2800" i="1">
                            <a:solidFill>
                              <a:srgbClr val="FFFF00"/>
                            </a:solidFill>
                            <a:latin typeface="Cambria Math"/>
                          </a:rPr>
                          <m:t>5⋅8</m:t>
                        </m:r>
                      </m:e>
                    </m:d>
                    <m:d>
                      <m:dPr>
                        <m:ctrlPr>
                          <a:rPr lang="en-US" sz="2800" i="1">
                            <a:solidFill>
                              <a:srgbClr val="FFFF00"/>
                            </a:solidFill>
                            <a:latin typeface="Cambria Math" panose="02040503050406030204" pitchFamily="18" charset="0"/>
                          </a:rPr>
                        </m:ctrlPr>
                      </m:dPr>
                      <m:e>
                        <m:r>
                          <a:rPr lang="en-US" sz="2800" i="1">
                            <a:solidFill>
                              <a:srgbClr val="FFFF00"/>
                            </a:solidFill>
                            <a:latin typeface="Cambria Math"/>
                          </a:rPr>
                          <m:t>5.5</m:t>
                        </m:r>
                      </m:e>
                    </m:d>
                    <m:r>
                      <a:rPr lang="en-US" sz="2800" i="1">
                        <a:solidFill>
                          <a:srgbClr val="FFFF00"/>
                        </a:solidFill>
                        <a:latin typeface="Cambria Math"/>
                      </a:rPr>
                      <m:t>=110</m:t>
                    </m:r>
                  </m:oMath>
                </a14:m>
                <a:endParaRPr lang="en-US" sz="2800" dirty="0">
                  <a:solidFill>
                    <a:srgbClr val="FFFF00"/>
                  </a:solidFill>
                </a:endParaRPr>
              </a:p>
              <a:p>
                <a14:m>
                  <m:oMath xmlns:m="http://schemas.openxmlformats.org/officeDocument/2006/math">
                    <m:sSup>
                      <m:sSupPr>
                        <m:ctrlPr>
                          <a:rPr lang="en-US" sz="2800" i="1">
                            <a:solidFill>
                              <a:srgbClr val="FFFF00"/>
                            </a:solidFill>
                            <a:latin typeface="Cambria Math" panose="02040503050406030204" pitchFamily="18" charset="0"/>
                          </a:rPr>
                        </m:ctrlPr>
                      </m:sSupPr>
                      <m:e>
                        <m:r>
                          <a:rPr lang="en-US" sz="2800" i="1">
                            <a:solidFill>
                              <a:srgbClr val="FFFF00"/>
                            </a:solidFill>
                            <a:latin typeface="Cambria Math"/>
                          </a:rPr>
                          <m:t>ℓ</m:t>
                        </m:r>
                      </m:e>
                      <m:sup>
                        <m:r>
                          <a:rPr lang="en-US" sz="2800" i="1">
                            <a:solidFill>
                              <a:srgbClr val="FFFF00"/>
                            </a:solidFill>
                            <a:latin typeface="Cambria Math"/>
                          </a:rPr>
                          <m:t>2</m:t>
                        </m:r>
                      </m:sup>
                    </m:sSup>
                    <m:r>
                      <a:rPr lang="en-US" sz="2800" i="1">
                        <a:solidFill>
                          <a:srgbClr val="FFFF00"/>
                        </a:solidFill>
                        <a:latin typeface="Cambria Math"/>
                      </a:rPr>
                      <m:t>=</m:t>
                    </m:r>
                    <m:sSup>
                      <m:sSupPr>
                        <m:ctrlPr>
                          <a:rPr lang="en-US" sz="2800" i="1">
                            <a:solidFill>
                              <a:srgbClr val="FFFF00"/>
                            </a:solidFill>
                            <a:latin typeface="Cambria Math" panose="02040503050406030204" pitchFamily="18" charset="0"/>
                          </a:rPr>
                        </m:ctrlPr>
                      </m:sSupPr>
                      <m:e>
                        <m:r>
                          <a:rPr lang="en-US" sz="2800" i="1">
                            <a:solidFill>
                              <a:srgbClr val="FFFF00"/>
                            </a:solidFill>
                            <a:latin typeface="Cambria Math"/>
                          </a:rPr>
                          <m:t>5.5</m:t>
                        </m:r>
                      </m:e>
                      <m:sup>
                        <m:r>
                          <a:rPr lang="en-US" sz="2800" i="1">
                            <a:solidFill>
                              <a:srgbClr val="FFFF00"/>
                            </a:solidFill>
                            <a:latin typeface="Cambria Math"/>
                          </a:rPr>
                          <m:t>2</m:t>
                        </m:r>
                      </m:sup>
                    </m:sSup>
                    <m:r>
                      <a:rPr lang="en-US" sz="2800" i="1">
                        <a:solidFill>
                          <a:srgbClr val="FFFF00"/>
                        </a:solidFill>
                        <a:latin typeface="Cambria Math"/>
                      </a:rPr>
                      <m:t>+</m:t>
                    </m:r>
                    <m:sSup>
                      <m:sSupPr>
                        <m:ctrlPr>
                          <a:rPr lang="en-US" sz="2800" i="1">
                            <a:solidFill>
                              <a:srgbClr val="FFFF00"/>
                            </a:solidFill>
                            <a:latin typeface="Cambria Math" panose="02040503050406030204" pitchFamily="18" charset="0"/>
                          </a:rPr>
                        </m:ctrlPr>
                      </m:sSupPr>
                      <m:e>
                        <m:r>
                          <a:rPr lang="en-US" sz="2800" i="1">
                            <a:solidFill>
                              <a:srgbClr val="FFFF00"/>
                            </a:solidFill>
                            <a:latin typeface="Cambria Math"/>
                          </a:rPr>
                          <m:t>4.8</m:t>
                        </m:r>
                      </m:e>
                      <m:sup>
                        <m:r>
                          <a:rPr lang="en-US" sz="2800" i="1">
                            <a:solidFill>
                              <a:srgbClr val="FFFF00"/>
                            </a:solidFill>
                            <a:latin typeface="Cambria Math"/>
                          </a:rPr>
                          <m:t>2</m:t>
                        </m:r>
                      </m:sup>
                    </m:sSup>
                  </m:oMath>
                </a14:m>
                <a:endParaRPr lang="en-US" sz="2800" dirty="0">
                  <a:solidFill>
                    <a:srgbClr val="FFFF00"/>
                  </a:solidFill>
                </a:endParaRPr>
              </a:p>
              <a:p>
                <a14:m>
                  <m:oMath xmlns:m="http://schemas.openxmlformats.org/officeDocument/2006/math">
                    <m:r>
                      <a:rPr lang="en-US" sz="2800" i="1">
                        <a:solidFill>
                          <a:srgbClr val="FFFF00"/>
                        </a:solidFill>
                        <a:latin typeface="Cambria Math"/>
                      </a:rPr>
                      <m:t>ℓ=7.3</m:t>
                    </m:r>
                  </m:oMath>
                </a14:m>
                <a:endParaRPr lang="en-US" sz="2800" dirty="0">
                  <a:solidFill>
                    <a:srgbClr val="FFFF00"/>
                  </a:solidFill>
                </a:endParaRPr>
              </a:p>
              <a:p>
                <a14:m>
                  <m:oMath xmlns:m="http://schemas.openxmlformats.org/officeDocument/2006/math">
                    <m:r>
                      <a:rPr lang="en-US" sz="2800" i="1">
                        <a:solidFill>
                          <a:srgbClr val="FFFF00"/>
                        </a:solidFill>
                        <a:latin typeface="Cambria Math"/>
                      </a:rPr>
                      <m:t>𝑆</m:t>
                    </m:r>
                    <m:r>
                      <a:rPr lang="en-US" sz="2800" i="1">
                        <a:solidFill>
                          <a:srgbClr val="FFFF00"/>
                        </a:solidFill>
                        <a:latin typeface="Cambria Math"/>
                      </a:rPr>
                      <m:t>=</m:t>
                    </m:r>
                    <m:r>
                      <a:rPr lang="en-US" sz="2800" i="1">
                        <a:solidFill>
                          <a:srgbClr val="FFFF00"/>
                        </a:solidFill>
                        <a:latin typeface="Cambria Math"/>
                      </a:rPr>
                      <m:t>𝐵</m:t>
                    </m:r>
                    <m:r>
                      <a:rPr lang="en-US" sz="2800" i="1">
                        <a:solidFill>
                          <a:srgbClr val="FFFF00"/>
                        </a:solidFill>
                        <a:latin typeface="Cambria Math"/>
                      </a:rPr>
                      <m:t>+</m:t>
                    </m:r>
                    <m:f>
                      <m:fPr>
                        <m:ctrlPr>
                          <a:rPr lang="en-US" sz="2800" i="1">
                            <a:solidFill>
                              <a:srgbClr val="FFFF00"/>
                            </a:solidFill>
                            <a:latin typeface="Cambria Math" panose="02040503050406030204" pitchFamily="18" charset="0"/>
                          </a:rPr>
                        </m:ctrlPr>
                      </m:fPr>
                      <m:num>
                        <m:r>
                          <a:rPr lang="en-US" sz="2800" i="1">
                            <a:solidFill>
                              <a:srgbClr val="FFFF00"/>
                            </a:solidFill>
                            <a:latin typeface="Cambria Math"/>
                          </a:rPr>
                          <m:t>1</m:t>
                        </m:r>
                      </m:num>
                      <m:den>
                        <m:r>
                          <a:rPr lang="en-US" sz="2800" i="1">
                            <a:solidFill>
                              <a:srgbClr val="FFFF00"/>
                            </a:solidFill>
                            <a:latin typeface="Cambria Math"/>
                          </a:rPr>
                          <m:t>2</m:t>
                        </m:r>
                      </m:den>
                    </m:f>
                    <m:r>
                      <a:rPr lang="en-US" sz="2800" i="1">
                        <a:solidFill>
                          <a:srgbClr val="FFFF00"/>
                        </a:solidFill>
                        <a:latin typeface="Cambria Math"/>
                      </a:rPr>
                      <m:t>𝑃</m:t>
                    </m:r>
                    <m:r>
                      <a:rPr lang="en-US" sz="2800" i="1">
                        <a:solidFill>
                          <a:srgbClr val="FFFF00"/>
                        </a:solidFill>
                        <a:latin typeface="Cambria Math"/>
                      </a:rPr>
                      <m:t>ℓ</m:t>
                    </m:r>
                  </m:oMath>
                </a14:m>
                <a:endParaRPr lang="en-US" sz="2800" i="1" dirty="0">
                  <a:solidFill>
                    <a:srgbClr val="FFFF00"/>
                  </a:solidFill>
                  <a:latin typeface="Cambria Math"/>
                </a:endParaRPr>
              </a:p>
              <a:p>
                <a14:m>
                  <m:oMath xmlns:m="http://schemas.openxmlformats.org/officeDocument/2006/math">
                    <m:r>
                      <a:rPr lang="en-US" sz="2800" i="1">
                        <a:solidFill>
                          <a:srgbClr val="FFFF00"/>
                        </a:solidFill>
                        <a:latin typeface="Cambria Math"/>
                      </a:rPr>
                      <m:t>𝑆</m:t>
                    </m:r>
                    <m:r>
                      <a:rPr lang="en-US" sz="2800" i="1">
                        <a:solidFill>
                          <a:srgbClr val="FFFF00"/>
                        </a:solidFill>
                        <a:latin typeface="Cambria Math"/>
                      </a:rPr>
                      <m:t>=110+</m:t>
                    </m:r>
                    <m:f>
                      <m:fPr>
                        <m:ctrlPr>
                          <a:rPr lang="en-US" sz="2800" i="1">
                            <a:solidFill>
                              <a:srgbClr val="FFFF00"/>
                            </a:solidFill>
                            <a:latin typeface="Cambria Math" panose="02040503050406030204" pitchFamily="18" charset="0"/>
                          </a:rPr>
                        </m:ctrlPr>
                      </m:fPr>
                      <m:num>
                        <m:r>
                          <a:rPr lang="en-US" sz="2800" i="1">
                            <a:solidFill>
                              <a:srgbClr val="FFFF00"/>
                            </a:solidFill>
                            <a:latin typeface="Cambria Math"/>
                          </a:rPr>
                          <m:t>1</m:t>
                        </m:r>
                      </m:num>
                      <m:den>
                        <m:r>
                          <a:rPr lang="en-US" sz="2800" i="1">
                            <a:solidFill>
                              <a:srgbClr val="FFFF00"/>
                            </a:solidFill>
                            <a:latin typeface="Cambria Math"/>
                          </a:rPr>
                          <m:t>2</m:t>
                        </m:r>
                      </m:den>
                    </m:f>
                    <m:d>
                      <m:dPr>
                        <m:ctrlPr>
                          <a:rPr lang="en-US" sz="2800" i="1">
                            <a:solidFill>
                              <a:srgbClr val="FFFF00"/>
                            </a:solidFill>
                            <a:latin typeface="Cambria Math" panose="02040503050406030204" pitchFamily="18" charset="0"/>
                          </a:rPr>
                        </m:ctrlPr>
                      </m:dPr>
                      <m:e>
                        <m:r>
                          <a:rPr lang="en-US" sz="2800" i="1">
                            <a:solidFill>
                              <a:srgbClr val="FFFF00"/>
                            </a:solidFill>
                            <a:latin typeface="Cambria Math"/>
                          </a:rPr>
                          <m:t>5⋅8</m:t>
                        </m:r>
                      </m:e>
                    </m:d>
                    <m:d>
                      <m:dPr>
                        <m:ctrlPr>
                          <a:rPr lang="en-US" sz="2800" i="1">
                            <a:solidFill>
                              <a:srgbClr val="FFFF00"/>
                            </a:solidFill>
                            <a:latin typeface="Cambria Math" panose="02040503050406030204" pitchFamily="18" charset="0"/>
                          </a:rPr>
                        </m:ctrlPr>
                      </m:dPr>
                      <m:e>
                        <m:r>
                          <a:rPr lang="en-US" sz="2800" i="1">
                            <a:solidFill>
                              <a:srgbClr val="FFFF00"/>
                            </a:solidFill>
                            <a:latin typeface="Cambria Math"/>
                          </a:rPr>
                          <m:t>7.3</m:t>
                        </m:r>
                      </m:e>
                    </m:d>
                    <m:r>
                      <a:rPr lang="en-US" sz="2800" i="1">
                        <a:solidFill>
                          <a:srgbClr val="FFFF00"/>
                        </a:solidFill>
                        <a:latin typeface="Cambria Math"/>
                      </a:rPr>
                      <m:t>=256</m:t>
                    </m:r>
                  </m:oMath>
                </a14:m>
                <a:endParaRPr lang="en-US" sz="2800" dirty="0">
                  <a:solidFill>
                    <a:srgbClr val="FFFF00"/>
                  </a:solidFill>
                </a:endParaRPr>
              </a:p>
            </p:txBody>
          </p:sp>
        </mc:Choice>
        <mc:Fallback xmlns="">
          <p:sp>
            <p:nvSpPr>
              <p:cNvPr id="25603" name="Rectangle 3"/>
              <p:cNvSpPr>
                <a:spLocks noGrp="1" noRot="1" noChangeAspect="1" noMove="1" noResize="1" noEditPoints="1" noAdjustHandles="1" noChangeArrowheads="1" noChangeShapeType="1" noTextEdit="1"/>
              </p:cNvSpPr>
              <p:nvPr>
                <p:ph sz="half" idx="1"/>
              </p:nvPr>
            </p:nvSpPr>
            <p:spPr>
              <a:xfrm>
                <a:off x="228600" y="1257300"/>
                <a:ext cx="4267200" cy="3829049"/>
              </a:xfrm>
              <a:blipFill>
                <a:blip r:embed="rId3"/>
                <a:stretch>
                  <a:fillRect l="-1429" t="-2548"/>
                </a:stretch>
              </a:blipFill>
            </p:spPr>
            <p:txBody>
              <a:bodyPr/>
              <a:lstStyle/>
              <a:p>
                <a:r>
                  <a:rPr lang="en-US">
                    <a:noFill/>
                  </a:rPr>
                  <a:t> </a:t>
                </a:r>
              </a:p>
            </p:txBody>
          </p:sp>
        </mc:Fallback>
      </mc:AlternateContent>
      <p:pic>
        <p:nvPicPr>
          <p:cNvPr id="10242"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43350" y="1352550"/>
            <a:ext cx="520065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537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r>
              <a:rPr lang="en-US" sz="4000" dirty="0"/>
              <a:t>12.3 Surface Area of Pyramids and Cones</a:t>
            </a:r>
          </a:p>
        </p:txBody>
      </p:sp>
      <p:sp>
        <p:nvSpPr>
          <p:cNvPr id="49155" name="Rectangle 3"/>
          <p:cNvSpPr>
            <a:spLocks noGrp="1" noChangeArrowheads="1"/>
          </p:cNvSpPr>
          <p:nvPr>
            <p:ph idx="1"/>
          </p:nvPr>
        </p:nvSpPr>
        <p:spPr/>
        <p:txBody>
          <a:bodyPr>
            <a:normAutofit/>
          </a:bodyPr>
          <a:lstStyle/>
          <a:p>
            <a:pPr eaLnBrk="1" hangingPunct="1">
              <a:lnSpc>
                <a:spcPct val="90000"/>
              </a:lnSpc>
              <a:buFont typeface="Wingdings" pitchFamily="2" charset="2"/>
              <a:buNone/>
            </a:pPr>
            <a:r>
              <a:rPr lang="en-US" dirty="0"/>
              <a:t>Cones</a:t>
            </a:r>
          </a:p>
          <a:p>
            <a:pPr eaLnBrk="1" hangingPunct="1">
              <a:lnSpc>
                <a:spcPct val="90000"/>
              </a:lnSpc>
            </a:pPr>
            <a:r>
              <a:rPr lang="en-US" dirty="0"/>
              <a:t>Cones are just like pyramids except the base is a circle</a:t>
            </a:r>
          </a:p>
          <a:p>
            <a:pPr eaLnBrk="1" hangingPunct="1">
              <a:lnSpc>
                <a:spcPct val="90000"/>
              </a:lnSpc>
            </a:pPr>
            <a:r>
              <a:rPr lang="en-US" dirty="0"/>
              <a:t>Lateral Area = πrℓ </a:t>
            </a:r>
          </a:p>
          <a:p>
            <a:pPr eaLnBrk="1" hangingPunct="1">
              <a:lnSpc>
                <a:spcPct val="90000"/>
              </a:lnSpc>
            </a:pPr>
            <a:endParaRPr lang="en-US" sz="2000" dirty="0"/>
          </a:p>
        </p:txBody>
      </p:sp>
      <p:sp>
        <p:nvSpPr>
          <p:cNvPr id="44" name="TextBox 43"/>
          <p:cNvSpPr txBox="1"/>
          <p:nvPr/>
        </p:nvSpPr>
        <p:spPr>
          <a:xfrm>
            <a:off x="209550" y="2605266"/>
            <a:ext cx="868680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dirty="0"/>
              <a:t>Surface Area of a Right Cone</a:t>
            </a:r>
          </a:p>
        </p:txBody>
      </p:sp>
      <mc:AlternateContent xmlns:mc="http://schemas.openxmlformats.org/markup-compatibility/2006" xmlns:a14="http://schemas.microsoft.com/office/drawing/2010/main">
        <mc:Choice Requires="a14">
          <p:sp>
            <p:nvSpPr>
              <p:cNvPr id="45" name="TextBox 44"/>
              <p:cNvSpPr txBox="1"/>
              <p:nvPr/>
            </p:nvSpPr>
            <p:spPr>
              <a:xfrm>
                <a:off x="209550" y="3126998"/>
                <a:ext cx="8686800" cy="89255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a:rPr>
                        <m:t>𝑆</m:t>
                      </m:r>
                      <m:r>
                        <a:rPr lang="en-US" sz="2600" b="0" i="1" smtClean="0">
                          <a:latin typeface="Cambria Math"/>
                        </a:rPr>
                        <m:t>=</m:t>
                      </m:r>
                      <m:r>
                        <a:rPr lang="en-US" sz="2600" b="0" i="1" smtClean="0">
                          <a:latin typeface="Cambria Math"/>
                        </a:rPr>
                        <m:t>𝜋</m:t>
                      </m:r>
                      <m:sSup>
                        <m:sSupPr>
                          <m:ctrlPr>
                            <a:rPr lang="en-US" sz="2600" b="0" i="1" smtClean="0">
                              <a:latin typeface="Cambria Math" panose="02040503050406030204" pitchFamily="18" charset="0"/>
                            </a:rPr>
                          </m:ctrlPr>
                        </m:sSupPr>
                        <m:e>
                          <m:r>
                            <a:rPr lang="en-US" sz="2600" b="0" i="1" smtClean="0">
                              <a:latin typeface="Cambria Math"/>
                            </a:rPr>
                            <m:t>𝑟</m:t>
                          </m:r>
                        </m:e>
                        <m:sup>
                          <m:r>
                            <a:rPr lang="en-US" sz="2600" b="0" i="1" smtClean="0">
                              <a:latin typeface="Cambria Math"/>
                            </a:rPr>
                            <m:t>2</m:t>
                          </m:r>
                        </m:sup>
                      </m:sSup>
                      <m:r>
                        <a:rPr lang="en-US" sz="2600" b="0" i="1" smtClean="0">
                          <a:latin typeface="Cambria Math"/>
                        </a:rPr>
                        <m:t>+</m:t>
                      </m:r>
                      <m:r>
                        <a:rPr lang="en-US" sz="2600" b="0" i="1" smtClean="0">
                          <a:latin typeface="Cambria Math"/>
                        </a:rPr>
                        <m:t>𝜋</m:t>
                      </m:r>
                      <m:r>
                        <a:rPr lang="en-US" sz="2600" b="0" i="1" smtClean="0">
                          <a:latin typeface="Cambria Math"/>
                        </a:rPr>
                        <m:t>𝑟</m:t>
                      </m:r>
                      <m:r>
                        <a:rPr lang="en-US" sz="2600" b="0" i="1" smtClean="0">
                          <a:latin typeface="Cambria Math"/>
                        </a:rPr>
                        <m:t>ℓ</m:t>
                      </m:r>
                    </m:oMath>
                  </m:oMathPara>
                </a14:m>
                <a:endParaRPr lang="en-US" sz="2600" dirty="0"/>
              </a:p>
              <a:p>
                <a:r>
                  <a:rPr lang="en-US" sz="2600" dirty="0"/>
                  <a:t>Where r = base radius, ℓ = slant height</a:t>
                </a:r>
              </a:p>
            </p:txBody>
          </p:sp>
        </mc:Choice>
        <mc:Fallback xmlns="">
          <p:sp>
            <p:nvSpPr>
              <p:cNvPr id="45" name="TextBox 44"/>
              <p:cNvSpPr txBox="1">
                <a:spLocks noRot="1" noChangeAspect="1" noMove="1" noResize="1" noEditPoints="1" noAdjustHandles="1" noChangeArrowheads="1" noChangeShapeType="1" noTextEdit="1"/>
              </p:cNvSpPr>
              <p:nvPr/>
            </p:nvSpPr>
            <p:spPr>
              <a:xfrm>
                <a:off x="209550" y="3126998"/>
                <a:ext cx="8686800" cy="892552"/>
              </a:xfrm>
              <a:prstGeom prst="rect">
                <a:avLst/>
              </a:prstGeom>
              <a:blipFill rotWithShape="1">
                <a:blip r:embed="rId3"/>
                <a:stretch>
                  <a:fillRect/>
                </a:stretch>
              </a:blipFill>
            </p:spPr>
            <p:txBody>
              <a:bodyPr/>
              <a:lstStyle/>
              <a:p>
                <a:r>
                  <a:rPr lang="en-US">
                    <a:noFill/>
                  </a:rPr>
                  <a:t> </a:t>
                </a:r>
              </a:p>
            </p:txBody>
          </p:sp>
        </mc:Fallback>
      </mc:AlternateContent>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6577" y="2161154"/>
            <a:ext cx="2231049" cy="176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297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par>
                                <p:cTn id="23" presetID="10" presetClass="entr" presetSubtype="0" fill="hold" nodeType="withEffect">
                                  <p:stCondLst>
                                    <p:cond delay="0"/>
                                  </p:stCondLst>
                                  <p:childTnLst>
                                    <p:set>
                                      <p:cBhvr>
                                        <p:cTn id="24" dur="1" fill="hold">
                                          <p:stCondLst>
                                            <p:cond delay="0"/>
                                          </p:stCondLst>
                                        </p:cTn>
                                        <p:tgtEl>
                                          <p:spTgt spid="11266"/>
                                        </p:tgtEl>
                                        <p:attrNameLst>
                                          <p:attrName>style.visibility</p:attrName>
                                        </p:attrNameLst>
                                      </p:cBhvr>
                                      <p:to>
                                        <p:strVal val="visible"/>
                                      </p:to>
                                    </p:set>
                                    <p:animEffect transition="in" filter="fade">
                                      <p:cBhvr>
                                        <p:cTn id="25"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P spid="44" grpId="0" animBg="1"/>
      <p:bldP spid="4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12.1 Explore Solids</a:t>
            </a:r>
          </a:p>
        </p:txBody>
      </p:sp>
      <p:sp>
        <p:nvSpPr>
          <p:cNvPr id="3" name="Content Placeholder 2"/>
          <p:cNvSpPr>
            <a:spLocks noGrp="1"/>
          </p:cNvSpPr>
          <p:nvPr>
            <p:ph idx="1"/>
          </p:nvPr>
        </p:nvSpPr>
        <p:spPr/>
        <p:txBody>
          <a:bodyPr>
            <a:normAutofit fontScale="92500" lnSpcReduction="20000"/>
          </a:bodyPr>
          <a:lstStyle/>
          <a:p>
            <a:r>
              <a:rPr lang="en-US" dirty="0"/>
              <a:t>Polyhedron</a:t>
            </a:r>
          </a:p>
          <a:p>
            <a:pPr lvl="1"/>
            <a:r>
              <a:rPr lang="en-US" dirty="0"/>
              <a:t>Solid with polygonal sides</a:t>
            </a:r>
          </a:p>
          <a:p>
            <a:pPr lvl="1"/>
            <a:r>
              <a:rPr lang="en-US" dirty="0"/>
              <a:t>Flat sides</a:t>
            </a:r>
          </a:p>
          <a:p>
            <a:r>
              <a:rPr lang="en-US" dirty="0"/>
              <a:t>Face</a:t>
            </a:r>
          </a:p>
          <a:p>
            <a:pPr lvl="1"/>
            <a:r>
              <a:rPr lang="en-US" dirty="0"/>
              <a:t>Side</a:t>
            </a:r>
          </a:p>
          <a:p>
            <a:r>
              <a:rPr lang="en-US" dirty="0"/>
              <a:t>Edge</a:t>
            </a:r>
          </a:p>
          <a:p>
            <a:pPr lvl="1"/>
            <a:r>
              <a:rPr lang="en-US" dirty="0"/>
              <a:t>Line segment</a:t>
            </a:r>
          </a:p>
          <a:p>
            <a:r>
              <a:rPr lang="en-US" dirty="0"/>
              <a:t>Vertex</a:t>
            </a:r>
          </a:p>
          <a:p>
            <a:pPr lvl="1"/>
            <a:r>
              <a:rPr lang="en-US" dirty="0"/>
              <a:t>Corner</a:t>
            </a:r>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71563" y="1352550"/>
            <a:ext cx="5739063" cy="35623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940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12.3 Surface Area of Pyramids and Cones</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228600" y="1257301"/>
                <a:ext cx="5791200" cy="3337322"/>
              </a:xfrm>
            </p:spPr>
            <p:txBody>
              <a:bodyPr>
                <a:normAutofit fontScale="92500"/>
              </a:bodyPr>
              <a:lstStyle/>
              <a:p>
                <a:pPr>
                  <a:lnSpc>
                    <a:spcPct val="90000"/>
                  </a:lnSpc>
                </a:pPr>
                <a:r>
                  <a:rPr lang="en-US" sz="2000" dirty="0"/>
                  <a:t>The So-Good Ice Cream Company makes Cluster Cones.  For packaging, they must cover each cone with paper.  If the diameter of the top of each cone is 6 cm and its slant height is 15 cm, what is the area of the paper necessary to cover one cone?</a:t>
                </a:r>
              </a:p>
              <a:p>
                <a:pPr>
                  <a:spcBef>
                    <a:spcPts val="0"/>
                  </a:spcBef>
                  <a:defRPr/>
                </a:pPr>
                <a:r>
                  <a:rPr lang="en-US" sz="2000" dirty="0">
                    <a:solidFill>
                      <a:srgbClr val="FFFF00"/>
                    </a:solidFill>
                  </a:rPr>
                  <a:t>Looking for lateral area.  </a:t>
                </a:r>
              </a:p>
              <a:p>
                <a:pPr>
                  <a:spcBef>
                    <a:spcPts val="0"/>
                  </a:spcBef>
                  <a:defRPr/>
                </a:pPr>
                <a14:m>
                  <m:oMath xmlns:m="http://schemas.openxmlformats.org/officeDocument/2006/math">
                    <m:r>
                      <a:rPr lang="en-US" sz="2000" b="0" i="1" smtClean="0">
                        <a:solidFill>
                          <a:srgbClr val="FFFF00"/>
                        </a:solidFill>
                        <a:latin typeface="Cambria Math" panose="02040503050406030204" pitchFamily="18" charset="0"/>
                      </a:rPr>
                      <m:t>𝐿</m:t>
                    </m:r>
                    <m:r>
                      <a:rPr lang="en-US" sz="2000" b="0" i="1" smtClean="0">
                        <a:solidFill>
                          <a:srgbClr val="FFFF00"/>
                        </a:solidFill>
                        <a:latin typeface="Cambria Math" panose="02040503050406030204" pitchFamily="18" charset="0"/>
                      </a:rPr>
                      <m:t>=</m:t>
                    </m:r>
                    <m:r>
                      <a:rPr lang="en-US" sz="2000" b="0" i="1" smtClean="0">
                        <a:solidFill>
                          <a:srgbClr val="FFFF00"/>
                        </a:solidFill>
                        <a:latin typeface="Cambria Math" panose="02040503050406030204" pitchFamily="18" charset="0"/>
                      </a:rPr>
                      <m:t>𝜋</m:t>
                    </m:r>
                    <m:r>
                      <a:rPr lang="en-US" sz="2000" b="0" i="1" smtClean="0">
                        <a:solidFill>
                          <a:srgbClr val="FFFF00"/>
                        </a:solidFill>
                        <a:latin typeface="Cambria Math" panose="02040503050406030204" pitchFamily="18" charset="0"/>
                      </a:rPr>
                      <m:t>𝑟</m:t>
                    </m:r>
                    <m:r>
                      <a:rPr lang="en-US" sz="2000" b="0" i="1" smtClean="0">
                        <a:solidFill>
                          <a:srgbClr val="FFFF00"/>
                        </a:solidFill>
                        <a:latin typeface="Cambria Math" panose="02040503050406030204" pitchFamily="18" charset="0"/>
                      </a:rPr>
                      <m:t>ℓ</m:t>
                    </m:r>
                  </m:oMath>
                </a14:m>
                <a:endParaRPr lang="en-US" sz="2000" dirty="0">
                  <a:solidFill>
                    <a:srgbClr val="FFFF00"/>
                  </a:solidFill>
                </a:endParaRPr>
              </a:p>
              <a:p>
                <a:pPr>
                  <a:spcBef>
                    <a:spcPts val="0"/>
                  </a:spcBef>
                  <a:defRPr/>
                </a:pPr>
                <a14:m>
                  <m:oMath xmlns:m="http://schemas.openxmlformats.org/officeDocument/2006/math">
                    <m:r>
                      <a:rPr lang="en-US" sz="2000" i="1">
                        <a:solidFill>
                          <a:srgbClr val="FFFF00"/>
                        </a:solidFill>
                        <a:latin typeface="Cambria Math"/>
                      </a:rPr>
                      <m:t>𝐿</m:t>
                    </m:r>
                    <m:r>
                      <a:rPr lang="en-US" sz="2000" i="1">
                        <a:solidFill>
                          <a:srgbClr val="FFFF00"/>
                        </a:solidFill>
                        <a:latin typeface="Cambria Math"/>
                      </a:rPr>
                      <m:t>=</m:t>
                    </m:r>
                    <m:r>
                      <a:rPr lang="en-US" sz="2000" i="1">
                        <a:solidFill>
                          <a:srgbClr val="FFFF00"/>
                        </a:solidFill>
                        <a:latin typeface="Cambria Math"/>
                      </a:rPr>
                      <m:t>𝜋</m:t>
                    </m:r>
                    <m:r>
                      <a:rPr lang="en-US" sz="2000" i="1">
                        <a:solidFill>
                          <a:srgbClr val="FFFF00"/>
                        </a:solidFill>
                        <a:latin typeface="Cambria Math"/>
                      </a:rPr>
                      <m:t>3</m:t>
                    </m:r>
                    <m:d>
                      <m:dPr>
                        <m:ctrlPr>
                          <a:rPr lang="en-US" sz="2000" i="1">
                            <a:solidFill>
                              <a:srgbClr val="FFFF00"/>
                            </a:solidFill>
                            <a:latin typeface="Cambria Math" panose="02040503050406030204" pitchFamily="18" charset="0"/>
                          </a:rPr>
                        </m:ctrlPr>
                      </m:dPr>
                      <m:e>
                        <m:r>
                          <a:rPr lang="en-US" sz="2000" i="1">
                            <a:solidFill>
                              <a:srgbClr val="FFFF00"/>
                            </a:solidFill>
                            <a:latin typeface="Cambria Math"/>
                          </a:rPr>
                          <m:t>15</m:t>
                        </m:r>
                      </m:e>
                    </m:d>
                    <m:r>
                      <a:rPr lang="en-US" sz="2000" i="1">
                        <a:solidFill>
                          <a:srgbClr val="FFFF00"/>
                        </a:solidFill>
                        <a:latin typeface="Cambria Math"/>
                      </a:rPr>
                      <m:t>=141.4 </m:t>
                    </m:r>
                    <m:r>
                      <a:rPr lang="en-US" sz="2000" i="1">
                        <a:solidFill>
                          <a:srgbClr val="FFFF00"/>
                        </a:solidFill>
                        <a:latin typeface="Cambria Math"/>
                      </a:rPr>
                      <m:t>𝑐</m:t>
                    </m:r>
                    <m:sSup>
                      <m:sSupPr>
                        <m:ctrlPr>
                          <a:rPr lang="en-US" sz="2000" i="1">
                            <a:solidFill>
                              <a:srgbClr val="FFFF00"/>
                            </a:solidFill>
                            <a:latin typeface="Cambria Math" panose="02040503050406030204" pitchFamily="18" charset="0"/>
                          </a:rPr>
                        </m:ctrlPr>
                      </m:sSupPr>
                      <m:e>
                        <m:r>
                          <a:rPr lang="en-US" sz="2000" i="1">
                            <a:solidFill>
                              <a:srgbClr val="FFFF00"/>
                            </a:solidFill>
                            <a:latin typeface="Cambria Math"/>
                          </a:rPr>
                          <m:t>𝑚</m:t>
                        </m:r>
                      </m:e>
                      <m:sup>
                        <m:r>
                          <a:rPr lang="en-US" sz="2000" i="1">
                            <a:solidFill>
                              <a:srgbClr val="FFFF00"/>
                            </a:solidFill>
                            <a:latin typeface="Cambria Math"/>
                          </a:rPr>
                          <m:t>2</m:t>
                        </m:r>
                      </m:sup>
                    </m:sSup>
                  </m:oMath>
                </a14:m>
                <a:endParaRPr lang="en-US" sz="2000" dirty="0">
                  <a:solidFill>
                    <a:srgbClr val="FFFF00"/>
                  </a:solidFill>
                </a:endParaRPr>
              </a:p>
              <a:p>
                <a:pPr>
                  <a:lnSpc>
                    <a:spcPct val="90000"/>
                  </a:lnSpc>
                </a:pPr>
                <a:endParaRPr lang="en-US" sz="2000" dirty="0"/>
              </a:p>
              <a:p>
                <a:r>
                  <a:rPr lang="en-US" sz="1800" i="1" dirty="0"/>
                  <a:t>814 #2-32 even, 35-39 all = 21</a:t>
                </a:r>
              </a:p>
              <a:p>
                <a:r>
                  <a:rPr lang="en-US" sz="1800" i="1" dirty="0"/>
                  <a:t>Extra Credit 817 #2, 6 = +2</a:t>
                </a: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228600" y="1257301"/>
                <a:ext cx="5791200" cy="3337322"/>
              </a:xfrm>
              <a:blipFill>
                <a:blip r:embed="rId3"/>
                <a:stretch>
                  <a:fillRect l="-737" t="-1825" r="-737"/>
                </a:stretch>
              </a:blipFill>
            </p:spPr>
            <p:txBody>
              <a:bodyPr/>
              <a:lstStyle/>
              <a:p>
                <a:r>
                  <a:rPr lang="en-US">
                    <a:noFill/>
                  </a:rPr>
                  <a:t> </a:t>
                </a:r>
              </a:p>
            </p:txBody>
          </p:sp>
        </mc:Fallback>
      </mc:AlternateContent>
      <p:pic>
        <p:nvPicPr>
          <p:cNvPr id="12290" name="Picture 2" descr="C:\Documents and Settings\rwright\Local Settings\Temporary Internet Files\Content.IE5\50IFL6MW\MP900447978[1].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019800" y="1352550"/>
            <a:ext cx="2968826" cy="3337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03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Answers and Quiz</a:t>
            </a:r>
          </a:p>
        </p:txBody>
      </p:sp>
      <p:sp>
        <p:nvSpPr>
          <p:cNvPr id="3" name="Content Placeholder 2"/>
          <p:cNvSpPr>
            <a:spLocks noGrp="1"/>
          </p:cNvSpPr>
          <p:nvPr>
            <p:ph idx="1"/>
          </p:nvPr>
        </p:nvSpPr>
        <p:spPr/>
        <p:txBody>
          <a:bodyPr/>
          <a:lstStyle/>
          <a:p>
            <a:r>
              <a:rPr lang="en-US" dirty="0">
                <a:hlinkClick r:id="rId3" action="ppaction://hlinkpres?slideindex=1&amp;slidetitle="/>
              </a:rPr>
              <a:t>12.3 Answers</a:t>
            </a:r>
            <a:endParaRPr lang="en-US" dirty="0"/>
          </a:p>
          <a:p>
            <a:endParaRPr lang="en-US" dirty="0"/>
          </a:p>
          <a:p>
            <a:r>
              <a:rPr lang="en-US" dirty="0">
                <a:hlinkClick r:id="rId4" action="ppaction://hlinkpres?slideindex=1&amp;slidetitle="/>
              </a:rPr>
              <a:t>12.3 Homework Quiz</a:t>
            </a:r>
            <a:endParaRPr lang="en-US" dirty="0"/>
          </a:p>
        </p:txBody>
      </p:sp>
    </p:spTree>
    <p:extLst>
      <p:ext uri="{BB962C8B-B14F-4D97-AF65-F5344CB8AC3E}">
        <p14:creationId xmlns:p14="http://schemas.microsoft.com/office/powerpoint/2010/main" val="3880217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Autofit/>
          </a:bodyPr>
          <a:lstStyle/>
          <a:p>
            <a:pPr eaLnBrk="1" hangingPunct="1"/>
            <a:r>
              <a:rPr lang="en-US" sz="4000" dirty="0"/>
              <a:t>12.4 Volume of Prisms and Cylinders</a:t>
            </a:r>
          </a:p>
        </p:txBody>
      </p:sp>
      <p:sp>
        <p:nvSpPr>
          <p:cNvPr id="52227" name="Rectangle 3"/>
          <p:cNvSpPr>
            <a:spLocks noGrp="1" noChangeArrowheads="1"/>
          </p:cNvSpPr>
          <p:nvPr>
            <p:ph type="body" idx="1"/>
          </p:nvPr>
        </p:nvSpPr>
        <p:spPr/>
        <p:txBody>
          <a:bodyPr/>
          <a:lstStyle/>
          <a:p>
            <a:pPr eaLnBrk="1" hangingPunct="1"/>
            <a:r>
              <a:rPr lang="en-US" dirty="0"/>
              <a:t>Create a right prism using geometry cubes</a:t>
            </a:r>
          </a:p>
          <a:p>
            <a:pPr eaLnBrk="1" hangingPunct="1"/>
            <a:r>
              <a:rPr lang="en-US" dirty="0"/>
              <a:t>Count the lengths of the sides</a:t>
            </a:r>
          </a:p>
          <a:p>
            <a:pPr eaLnBrk="1" hangingPunct="1"/>
            <a:r>
              <a:rPr lang="en-US" dirty="0"/>
              <a:t>Count the number of cubes.  </a:t>
            </a:r>
          </a:p>
          <a:p>
            <a:pPr eaLnBrk="1" hangingPunct="1"/>
            <a:r>
              <a:rPr lang="en-US" dirty="0"/>
              <a:t>Remember this to verify the formulas we are learning today. </a:t>
            </a:r>
          </a:p>
        </p:txBody>
      </p:sp>
    </p:spTree>
    <p:extLst>
      <p:ext uri="{BB962C8B-B14F-4D97-AF65-F5344CB8AC3E}">
        <p14:creationId xmlns:p14="http://schemas.microsoft.com/office/powerpoint/2010/main" val="3675163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12.4 Volume of Prisms and Cylinders</a:t>
            </a:r>
          </a:p>
        </p:txBody>
      </p:sp>
      <p:sp>
        <p:nvSpPr>
          <p:cNvPr id="4" name="TextBox 3"/>
          <p:cNvSpPr txBox="1"/>
          <p:nvPr/>
        </p:nvSpPr>
        <p:spPr>
          <a:xfrm>
            <a:off x="228600" y="1288018"/>
            <a:ext cx="868680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dirty="0"/>
              <a:t>Volume of a Prism</a:t>
            </a:r>
          </a:p>
        </p:txBody>
      </p:sp>
      <mc:AlternateContent xmlns:mc="http://schemas.openxmlformats.org/markup-compatibility/2006" xmlns:a14="http://schemas.microsoft.com/office/drawing/2010/main">
        <mc:Choice Requires="a14">
          <p:sp>
            <p:nvSpPr>
              <p:cNvPr id="5" name="TextBox 4"/>
              <p:cNvSpPr txBox="1"/>
              <p:nvPr/>
            </p:nvSpPr>
            <p:spPr>
              <a:xfrm>
                <a:off x="228600" y="1831598"/>
                <a:ext cx="8686800" cy="89255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a:rPr>
                        <m:t>𝑉</m:t>
                      </m:r>
                      <m:r>
                        <a:rPr lang="en-US" sz="2600" b="0" i="1" smtClean="0">
                          <a:latin typeface="Cambria Math"/>
                        </a:rPr>
                        <m:t>=</m:t>
                      </m:r>
                      <m:r>
                        <a:rPr lang="en-US" sz="2600" b="0" i="1" smtClean="0">
                          <a:latin typeface="Cambria Math"/>
                        </a:rPr>
                        <m:t>𝐵h</m:t>
                      </m:r>
                    </m:oMath>
                  </m:oMathPara>
                </a14:m>
                <a:endParaRPr lang="en-US" sz="2600" dirty="0"/>
              </a:p>
              <a:p>
                <a:r>
                  <a:rPr lang="en-US" sz="2600" dirty="0"/>
                  <a:t>Where B = base area, h = height of prism</a:t>
                </a:r>
              </a:p>
            </p:txBody>
          </p:sp>
        </mc:Choice>
        <mc:Fallback xmlns="">
          <p:sp>
            <p:nvSpPr>
              <p:cNvPr id="5" name="TextBox 4"/>
              <p:cNvSpPr txBox="1">
                <a:spLocks noRot="1" noChangeAspect="1" noMove="1" noResize="1" noEditPoints="1" noAdjustHandles="1" noChangeArrowheads="1" noChangeShapeType="1" noTextEdit="1"/>
              </p:cNvSpPr>
              <p:nvPr/>
            </p:nvSpPr>
            <p:spPr>
              <a:xfrm>
                <a:off x="228600" y="1831598"/>
                <a:ext cx="8686800" cy="892552"/>
              </a:xfrm>
              <a:prstGeom prst="rect">
                <a:avLst/>
              </a:prstGeom>
              <a:blipFill rotWithShape="1">
                <a:blip r:embed="rId3"/>
                <a:stretch>
                  <a:fillRect/>
                </a:stretch>
              </a:blipFill>
            </p:spPr>
            <p:txBody>
              <a:bodyPr/>
              <a:lstStyle/>
              <a:p>
                <a:r>
                  <a:rPr lang="en-US">
                    <a:noFill/>
                  </a:rPr>
                  <a:t> </a:t>
                </a:r>
              </a:p>
            </p:txBody>
          </p:sp>
        </mc:Fallback>
      </mc:AlternateContent>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2386" y="1138379"/>
            <a:ext cx="3101615" cy="1490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09550" y="3116818"/>
            <a:ext cx="868680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dirty="0"/>
              <a:t>Volume of a Cylinder</a:t>
            </a:r>
          </a:p>
        </p:txBody>
      </p:sp>
      <mc:AlternateContent xmlns:mc="http://schemas.openxmlformats.org/markup-compatibility/2006" xmlns:a14="http://schemas.microsoft.com/office/drawing/2010/main">
        <mc:Choice Requires="a14">
          <p:sp>
            <p:nvSpPr>
              <p:cNvPr id="8" name="TextBox 7"/>
              <p:cNvSpPr txBox="1"/>
              <p:nvPr/>
            </p:nvSpPr>
            <p:spPr>
              <a:xfrm>
                <a:off x="209550" y="3660398"/>
                <a:ext cx="8686800" cy="89255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a:rPr>
                        <m:t>𝑉</m:t>
                      </m:r>
                      <m:r>
                        <a:rPr lang="en-US" sz="2600" b="0" i="1" smtClean="0">
                          <a:latin typeface="Cambria Math"/>
                        </a:rPr>
                        <m:t>=</m:t>
                      </m:r>
                      <m:r>
                        <a:rPr lang="en-US" sz="2600" b="0" i="1" smtClean="0">
                          <a:latin typeface="Cambria Math"/>
                        </a:rPr>
                        <m:t>𝜋</m:t>
                      </m:r>
                      <m:sSup>
                        <m:sSupPr>
                          <m:ctrlPr>
                            <a:rPr lang="en-US" sz="2600" b="0" i="1" smtClean="0">
                              <a:latin typeface="Cambria Math" panose="02040503050406030204" pitchFamily="18" charset="0"/>
                            </a:rPr>
                          </m:ctrlPr>
                        </m:sSupPr>
                        <m:e>
                          <m:r>
                            <a:rPr lang="en-US" sz="2600" b="0" i="1" smtClean="0">
                              <a:latin typeface="Cambria Math"/>
                            </a:rPr>
                            <m:t>𝑟</m:t>
                          </m:r>
                        </m:e>
                        <m:sup>
                          <m:r>
                            <a:rPr lang="en-US" sz="2600" b="0" i="1" smtClean="0">
                              <a:latin typeface="Cambria Math"/>
                            </a:rPr>
                            <m:t>2</m:t>
                          </m:r>
                        </m:sup>
                      </m:sSup>
                      <m:r>
                        <a:rPr lang="en-US" sz="2600" b="0" i="1" smtClean="0">
                          <a:latin typeface="Cambria Math"/>
                        </a:rPr>
                        <m:t>h</m:t>
                      </m:r>
                    </m:oMath>
                  </m:oMathPara>
                </a14:m>
                <a:endParaRPr lang="en-US" sz="2600" dirty="0"/>
              </a:p>
              <a:p>
                <a:r>
                  <a:rPr lang="en-US" sz="2600" dirty="0"/>
                  <a:t>Where r = radius, h = height of cylinder</a:t>
                </a:r>
              </a:p>
            </p:txBody>
          </p:sp>
        </mc:Choice>
        <mc:Fallback xmlns="">
          <p:sp>
            <p:nvSpPr>
              <p:cNvPr id="8" name="TextBox 7"/>
              <p:cNvSpPr txBox="1">
                <a:spLocks noRot="1" noChangeAspect="1" noMove="1" noResize="1" noEditPoints="1" noAdjustHandles="1" noChangeArrowheads="1" noChangeShapeType="1" noTextEdit="1"/>
              </p:cNvSpPr>
              <p:nvPr/>
            </p:nvSpPr>
            <p:spPr>
              <a:xfrm>
                <a:off x="209550" y="3660398"/>
                <a:ext cx="8686800" cy="892552"/>
              </a:xfrm>
              <a:prstGeom prst="rect">
                <a:avLst/>
              </a:prstGeom>
              <a:blipFill rotWithShape="1">
                <a:blip r:embed="rId5"/>
                <a:stretch>
                  <a:fillRect/>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3116817"/>
            <a:ext cx="3505200" cy="15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49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12.4 Volume of Prisms and Cylinders</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85000" lnSpcReduction="20000"/>
              </a:bodyPr>
              <a:lstStyle/>
              <a:p>
                <a:r>
                  <a:rPr lang="en-US" dirty="0"/>
                  <a:t>Find the volume of the figure</a:t>
                </a:r>
              </a:p>
              <a:p>
                <a:r>
                  <a:rPr lang="en-US" dirty="0">
                    <a:solidFill>
                      <a:srgbClr val="FFFF00"/>
                    </a:solidFill>
                  </a:rPr>
                  <a:t>Cut into two prisms</a:t>
                </a:r>
              </a:p>
              <a:p>
                <a:r>
                  <a:rPr lang="en-US" dirty="0">
                    <a:solidFill>
                      <a:schemeClr val="accent3"/>
                    </a:solidFill>
                  </a:rPr>
                  <a:t>Top cube</a:t>
                </a:r>
              </a:p>
              <a:p>
                <a:pPr lvl="1"/>
                <a14:m>
                  <m:oMath xmlns:m="http://schemas.openxmlformats.org/officeDocument/2006/math">
                    <m:r>
                      <a:rPr lang="en-US" b="0" i="1" smtClean="0">
                        <a:solidFill>
                          <a:schemeClr val="accent3"/>
                        </a:solidFill>
                        <a:latin typeface="Cambria Math" panose="02040503050406030204" pitchFamily="18" charset="0"/>
                      </a:rPr>
                      <m:t>𝑉</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𝐵h</m:t>
                    </m:r>
                  </m:oMath>
                </a14:m>
                <a:endParaRPr lang="en-US" dirty="0">
                  <a:solidFill>
                    <a:schemeClr val="accent3"/>
                  </a:solidFill>
                </a:endParaRPr>
              </a:p>
              <a:p>
                <a:pPr lvl="1"/>
                <a14:m>
                  <m:oMath xmlns:m="http://schemas.openxmlformats.org/officeDocument/2006/math">
                    <m:r>
                      <a:rPr lang="en-US" i="1">
                        <a:solidFill>
                          <a:schemeClr val="accent3"/>
                        </a:solidFill>
                        <a:latin typeface="Cambria Math"/>
                      </a:rPr>
                      <m:t>𝑉</m:t>
                    </m:r>
                    <m:r>
                      <a:rPr lang="en-US" i="1">
                        <a:solidFill>
                          <a:schemeClr val="accent3"/>
                        </a:solidFill>
                        <a:latin typeface="Cambria Math"/>
                      </a:rPr>
                      <m:t>=1</m:t>
                    </m:r>
                    <m:d>
                      <m:dPr>
                        <m:ctrlPr>
                          <a:rPr lang="en-US" i="1">
                            <a:solidFill>
                              <a:schemeClr val="accent3"/>
                            </a:solidFill>
                            <a:latin typeface="Cambria Math" panose="02040503050406030204" pitchFamily="18" charset="0"/>
                          </a:rPr>
                        </m:ctrlPr>
                      </m:dPr>
                      <m:e>
                        <m:r>
                          <a:rPr lang="en-US" i="1">
                            <a:solidFill>
                              <a:schemeClr val="accent3"/>
                            </a:solidFill>
                            <a:latin typeface="Cambria Math"/>
                          </a:rPr>
                          <m:t>1</m:t>
                        </m:r>
                      </m:e>
                    </m:d>
                    <m:d>
                      <m:dPr>
                        <m:ctrlPr>
                          <a:rPr lang="en-US" i="1">
                            <a:solidFill>
                              <a:schemeClr val="accent3"/>
                            </a:solidFill>
                            <a:latin typeface="Cambria Math" panose="02040503050406030204" pitchFamily="18" charset="0"/>
                          </a:rPr>
                        </m:ctrlPr>
                      </m:dPr>
                      <m:e>
                        <m:r>
                          <a:rPr lang="en-US" i="1">
                            <a:solidFill>
                              <a:schemeClr val="accent3"/>
                            </a:solidFill>
                            <a:latin typeface="Cambria Math"/>
                          </a:rPr>
                          <m:t>1</m:t>
                        </m:r>
                      </m:e>
                    </m:d>
                    <m:r>
                      <a:rPr lang="en-US" i="1">
                        <a:solidFill>
                          <a:schemeClr val="accent3"/>
                        </a:solidFill>
                        <a:latin typeface="Cambria Math"/>
                      </a:rPr>
                      <m:t>=1</m:t>
                    </m:r>
                  </m:oMath>
                </a14:m>
                <a:endParaRPr lang="en-US" dirty="0">
                  <a:solidFill>
                    <a:srgbClr val="FFFF00"/>
                  </a:solidFill>
                </a:endParaRPr>
              </a:p>
              <a:p>
                <a:r>
                  <a:rPr lang="en-US" dirty="0">
                    <a:solidFill>
                      <a:schemeClr val="accent5"/>
                    </a:solidFill>
                  </a:rPr>
                  <a:t>Bottom</a:t>
                </a:r>
              </a:p>
              <a:p>
                <a:pPr lvl="1"/>
                <a14:m>
                  <m:oMath xmlns:m="http://schemas.openxmlformats.org/officeDocument/2006/math">
                    <m:r>
                      <a:rPr lang="en-US" i="1">
                        <a:solidFill>
                          <a:schemeClr val="accent5"/>
                        </a:solidFill>
                        <a:latin typeface="Cambria Math"/>
                      </a:rPr>
                      <m:t>𝑉</m:t>
                    </m:r>
                    <m:r>
                      <a:rPr lang="en-US" i="1">
                        <a:solidFill>
                          <a:schemeClr val="accent5"/>
                        </a:solidFill>
                        <a:latin typeface="Cambria Math"/>
                      </a:rPr>
                      <m:t>=3</m:t>
                    </m:r>
                    <m:d>
                      <m:dPr>
                        <m:ctrlPr>
                          <a:rPr lang="en-US" i="1">
                            <a:solidFill>
                              <a:schemeClr val="accent5"/>
                            </a:solidFill>
                            <a:latin typeface="Cambria Math" panose="02040503050406030204" pitchFamily="18" charset="0"/>
                          </a:rPr>
                        </m:ctrlPr>
                      </m:dPr>
                      <m:e>
                        <m:r>
                          <a:rPr lang="en-US" i="1">
                            <a:solidFill>
                              <a:schemeClr val="accent5"/>
                            </a:solidFill>
                            <a:latin typeface="Cambria Math"/>
                          </a:rPr>
                          <m:t>1</m:t>
                        </m:r>
                      </m:e>
                    </m:d>
                    <m:d>
                      <m:dPr>
                        <m:ctrlPr>
                          <a:rPr lang="en-US" i="1">
                            <a:solidFill>
                              <a:schemeClr val="accent5"/>
                            </a:solidFill>
                            <a:latin typeface="Cambria Math" panose="02040503050406030204" pitchFamily="18" charset="0"/>
                          </a:rPr>
                        </m:ctrlPr>
                      </m:dPr>
                      <m:e>
                        <m:r>
                          <a:rPr lang="en-US" i="1">
                            <a:solidFill>
                              <a:schemeClr val="accent5"/>
                            </a:solidFill>
                            <a:latin typeface="Cambria Math"/>
                          </a:rPr>
                          <m:t>2</m:t>
                        </m:r>
                      </m:e>
                    </m:d>
                    <m:r>
                      <a:rPr lang="en-US" i="1">
                        <a:solidFill>
                          <a:schemeClr val="accent5"/>
                        </a:solidFill>
                        <a:latin typeface="Cambria Math"/>
                      </a:rPr>
                      <m:t>=6</m:t>
                    </m:r>
                  </m:oMath>
                </a14:m>
                <a:endParaRPr lang="en-US" dirty="0">
                  <a:solidFill>
                    <a:srgbClr val="FFFF00"/>
                  </a:solidFill>
                </a:endParaRPr>
              </a:p>
              <a:p>
                <a:r>
                  <a:rPr lang="en-US" dirty="0">
                    <a:solidFill>
                      <a:srgbClr val="FFFF00"/>
                    </a:solidFill>
                  </a:rPr>
                  <a:t>Total</a:t>
                </a:r>
              </a:p>
              <a:p>
                <a:pPr lvl="1"/>
                <a14:m>
                  <m:oMath xmlns:m="http://schemas.openxmlformats.org/officeDocument/2006/math">
                    <m:r>
                      <a:rPr lang="en-US" i="1">
                        <a:solidFill>
                          <a:srgbClr val="FFFF00"/>
                        </a:solidFill>
                        <a:latin typeface="Cambria Math"/>
                      </a:rPr>
                      <m:t>𝑉</m:t>
                    </m:r>
                    <m:r>
                      <a:rPr lang="en-US" i="1">
                        <a:solidFill>
                          <a:srgbClr val="FFFF00"/>
                        </a:solidFill>
                        <a:latin typeface="Cambria Math"/>
                      </a:rPr>
                      <m:t>=1+6=7</m:t>
                    </m:r>
                  </m:oMath>
                </a14:m>
                <a:endParaRPr lang="en-US" dirty="0">
                  <a:solidFill>
                    <a:srgbClr val="FFFF00"/>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3"/>
                <a:stretch>
                  <a:fillRect l="-1429" t="-2920" b="-2007"/>
                </a:stretch>
              </a:blipFill>
            </p:spPr>
            <p:txBody>
              <a:bodyPr/>
              <a:lstStyle/>
              <a:p>
                <a:r>
                  <a:rPr lang="en-US">
                    <a:noFill/>
                  </a:rPr>
                  <a:t> </a:t>
                </a:r>
              </a:p>
            </p:txBody>
          </p:sp>
        </mc:Fallback>
      </mc:AlternateContent>
      <p:pic>
        <p:nvPicPr>
          <p:cNvPr id="6" name="Picture 2">
            <a:extLst>
              <a:ext uri="{FF2B5EF4-FFF2-40B4-BE49-F238E27FC236}">
                <a16:creationId xmlns:a16="http://schemas.microsoft.com/office/drawing/2014/main" id="{D9DD3A94-C9D2-4B38-AF2E-98B9DD49EE25}"/>
              </a:ext>
            </a:extLst>
          </p:cNvPr>
          <p:cNvPicPr>
            <a:picLocks noGrp="1" noChangeAspect="1" noChangeArrowheads="1"/>
          </p:cNvPicPr>
          <p:nvPr>
            <p:ph sz="half" idx="2"/>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8200" y="1366321"/>
            <a:ext cx="4191000" cy="311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393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Autofit/>
          </a:bodyPr>
          <a:lstStyle/>
          <a:p>
            <a:r>
              <a:rPr lang="en-US" sz="4000" dirty="0"/>
              <a:t>12.4 Volume of Prisms and Cylinders</a:t>
            </a:r>
          </a:p>
        </p:txBody>
      </p:sp>
      <mc:AlternateContent xmlns:mc="http://schemas.openxmlformats.org/markup-compatibility/2006" xmlns:a14="http://schemas.microsoft.com/office/drawing/2010/main">
        <mc:Choice Requires="a14">
          <p:sp>
            <p:nvSpPr>
              <p:cNvPr id="53251" name="Rectangle 3"/>
              <p:cNvSpPr>
                <a:spLocks noGrp="1" noChangeArrowheads="1"/>
              </p:cNvSpPr>
              <p:nvPr>
                <p:ph sz="half" idx="2"/>
              </p:nvPr>
            </p:nvSpPr>
            <p:spPr>
              <a:xfrm>
                <a:off x="3011152" y="1257301"/>
                <a:ext cx="2399048" cy="3337322"/>
              </a:xfrm>
            </p:spPr>
            <p:txBody>
              <a:bodyPr>
                <a:normAutofit fontScale="70000" lnSpcReduction="20000"/>
              </a:bodyPr>
              <a:lstStyle/>
              <a:p>
                <a:pPr eaLnBrk="1" hangingPunct="1"/>
                <a:r>
                  <a:rPr lang="en-US" sz="2800" dirty="0"/>
                  <a:t>Find the volume.</a:t>
                </a:r>
              </a:p>
              <a:p>
                <a:r>
                  <a:rPr lang="en-US" sz="2800" dirty="0">
                    <a:solidFill>
                      <a:schemeClr val="accent3"/>
                    </a:solidFill>
                  </a:rPr>
                  <a:t>Base Area (front)</a:t>
                </a:r>
              </a:p>
              <a:p>
                <a:r>
                  <a:rPr lang="en-US" sz="2800" dirty="0">
                    <a:solidFill>
                      <a:schemeClr val="accent3"/>
                    </a:solidFill>
                  </a:rPr>
                  <a:t>Find height of triangle</a:t>
                </a:r>
              </a:p>
              <a:p>
                <a14:m>
                  <m:oMath xmlns:m="http://schemas.openxmlformats.org/officeDocument/2006/math">
                    <m:sSup>
                      <m:sSupPr>
                        <m:ctrlPr>
                          <a:rPr lang="en-US" sz="2800" i="1">
                            <a:solidFill>
                              <a:schemeClr val="accent3"/>
                            </a:solidFill>
                            <a:latin typeface="Cambria Math" panose="02040503050406030204" pitchFamily="18" charset="0"/>
                          </a:rPr>
                        </m:ctrlPr>
                      </m:sSupPr>
                      <m:e>
                        <m:r>
                          <a:rPr lang="en-US" sz="2800" i="1">
                            <a:solidFill>
                              <a:schemeClr val="accent3"/>
                            </a:solidFill>
                            <a:latin typeface="Cambria Math"/>
                          </a:rPr>
                          <m:t>5</m:t>
                        </m:r>
                      </m:e>
                      <m:sup>
                        <m:r>
                          <a:rPr lang="en-US" sz="2800" i="1">
                            <a:solidFill>
                              <a:schemeClr val="accent3"/>
                            </a:solidFill>
                            <a:latin typeface="Cambria Math"/>
                          </a:rPr>
                          <m:t>2</m:t>
                        </m:r>
                      </m:sup>
                    </m:sSup>
                    <m:r>
                      <a:rPr lang="en-US" sz="2800" i="1">
                        <a:solidFill>
                          <a:schemeClr val="accent3"/>
                        </a:solidFill>
                        <a:latin typeface="Cambria Math"/>
                      </a:rPr>
                      <m:t>+</m:t>
                    </m:r>
                    <m:sSup>
                      <m:sSupPr>
                        <m:ctrlPr>
                          <a:rPr lang="en-US" sz="2800" i="1">
                            <a:solidFill>
                              <a:schemeClr val="accent3"/>
                            </a:solidFill>
                            <a:latin typeface="Cambria Math" panose="02040503050406030204" pitchFamily="18" charset="0"/>
                          </a:rPr>
                        </m:ctrlPr>
                      </m:sSupPr>
                      <m:e>
                        <m:r>
                          <a:rPr lang="en-US" sz="2800" b="0" i="1" smtClean="0">
                            <a:solidFill>
                              <a:schemeClr val="accent3"/>
                            </a:solidFill>
                            <a:latin typeface="Cambria Math" panose="02040503050406030204" pitchFamily="18" charset="0"/>
                          </a:rPr>
                          <m:t>h</m:t>
                        </m:r>
                      </m:e>
                      <m:sup>
                        <m:r>
                          <a:rPr lang="en-US" sz="2800" i="1">
                            <a:solidFill>
                              <a:schemeClr val="accent3"/>
                            </a:solidFill>
                            <a:latin typeface="Cambria Math"/>
                          </a:rPr>
                          <m:t>2</m:t>
                        </m:r>
                      </m:sup>
                    </m:sSup>
                    <m:r>
                      <a:rPr lang="en-US" sz="2800" i="1">
                        <a:solidFill>
                          <a:schemeClr val="accent3"/>
                        </a:solidFill>
                        <a:latin typeface="Cambria Math"/>
                      </a:rPr>
                      <m:t>=</m:t>
                    </m:r>
                    <m:sSup>
                      <m:sSupPr>
                        <m:ctrlPr>
                          <a:rPr lang="en-US" sz="2800" i="1">
                            <a:solidFill>
                              <a:schemeClr val="accent3"/>
                            </a:solidFill>
                            <a:latin typeface="Cambria Math" panose="02040503050406030204" pitchFamily="18" charset="0"/>
                          </a:rPr>
                        </m:ctrlPr>
                      </m:sSupPr>
                      <m:e>
                        <m:r>
                          <a:rPr lang="en-US" sz="2800" i="1">
                            <a:solidFill>
                              <a:schemeClr val="accent3"/>
                            </a:solidFill>
                            <a:latin typeface="Cambria Math"/>
                          </a:rPr>
                          <m:t>10</m:t>
                        </m:r>
                      </m:e>
                      <m:sup>
                        <m:r>
                          <a:rPr lang="en-US" sz="2800" i="1">
                            <a:solidFill>
                              <a:schemeClr val="accent3"/>
                            </a:solidFill>
                            <a:latin typeface="Cambria Math"/>
                          </a:rPr>
                          <m:t>2</m:t>
                        </m:r>
                      </m:sup>
                    </m:sSup>
                  </m:oMath>
                </a14:m>
                <a:endParaRPr lang="en-US" sz="2800" dirty="0">
                  <a:solidFill>
                    <a:schemeClr val="accent3"/>
                  </a:solidFill>
                </a:endParaRPr>
              </a:p>
              <a:p>
                <a14:m>
                  <m:oMath xmlns:m="http://schemas.openxmlformats.org/officeDocument/2006/math">
                    <m:r>
                      <a:rPr lang="en-US" sz="2800" i="1">
                        <a:solidFill>
                          <a:schemeClr val="accent3"/>
                        </a:solidFill>
                        <a:latin typeface="Cambria Math"/>
                      </a:rPr>
                      <m:t>25+</m:t>
                    </m:r>
                    <m:sSup>
                      <m:sSupPr>
                        <m:ctrlPr>
                          <a:rPr lang="en-US" sz="2800" i="1">
                            <a:solidFill>
                              <a:schemeClr val="accent3"/>
                            </a:solidFill>
                            <a:latin typeface="Cambria Math" panose="02040503050406030204" pitchFamily="18" charset="0"/>
                          </a:rPr>
                        </m:ctrlPr>
                      </m:sSupPr>
                      <m:e>
                        <m:r>
                          <a:rPr lang="en-US" sz="2800" b="0" i="1" smtClean="0">
                            <a:solidFill>
                              <a:schemeClr val="accent3"/>
                            </a:solidFill>
                            <a:latin typeface="Cambria Math" panose="02040503050406030204" pitchFamily="18" charset="0"/>
                          </a:rPr>
                          <m:t>h</m:t>
                        </m:r>
                      </m:e>
                      <m:sup>
                        <m:r>
                          <a:rPr lang="en-US" sz="2800" i="1">
                            <a:solidFill>
                              <a:schemeClr val="accent3"/>
                            </a:solidFill>
                            <a:latin typeface="Cambria Math"/>
                          </a:rPr>
                          <m:t>2</m:t>
                        </m:r>
                      </m:sup>
                    </m:sSup>
                    <m:r>
                      <a:rPr lang="en-US" sz="2800" i="1">
                        <a:solidFill>
                          <a:schemeClr val="accent3"/>
                        </a:solidFill>
                        <a:latin typeface="Cambria Math"/>
                      </a:rPr>
                      <m:t>=100</m:t>
                    </m:r>
                  </m:oMath>
                </a14:m>
                <a:endParaRPr lang="en-US" sz="2800" dirty="0">
                  <a:solidFill>
                    <a:schemeClr val="accent3"/>
                  </a:solidFill>
                </a:endParaRPr>
              </a:p>
              <a:p>
                <a14:m>
                  <m:oMath xmlns:m="http://schemas.openxmlformats.org/officeDocument/2006/math">
                    <m:sSup>
                      <m:sSupPr>
                        <m:ctrlPr>
                          <a:rPr lang="en-US" sz="2800" i="1">
                            <a:solidFill>
                              <a:schemeClr val="accent3"/>
                            </a:solidFill>
                            <a:latin typeface="Cambria Math" panose="02040503050406030204" pitchFamily="18" charset="0"/>
                          </a:rPr>
                        </m:ctrlPr>
                      </m:sSupPr>
                      <m:e>
                        <m:r>
                          <a:rPr lang="en-US" sz="2800" b="0" i="1" smtClean="0">
                            <a:solidFill>
                              <a:schemeClr val="accent3"/>
                            </a:solidFill>
                            <a:latin typeface="Cambria Math" panose="02040503050406030204" pitchFamily="18" charset="0"/>
                          </a:rPr>
                          <m:t>h</m:t>
                        </m:r>
                      </m:e>
                      <m:sup>
                        <m:r>
                          <a:rPr lang="en-US" sz="2800" i="1">
                            <a:solidFill>
                              <a:schemeClr val="accent3"/>
                            </a:solidFill>
                            <a:latin typeface="Cambria Math"/>
                          </a:rPr>
                          <m:t>2</m:t>
                        </m:r>
                      </m:sup>
                    </m:sSup>
                    <m:r>
                      <a:rPr lang="en-US" sz="2800" i="1">
                        <a:solidFill>
                          <a:schemeClr val="accent3"/>
                        </a:solidFill>
                        <a:latin typeface="Cambria Math"/>
                      </a:rPr>
                      <m:t>=75</m:t>
                    </m:r>
                  </m:oMath>
                </a14:m>
                <a:endParaRPr lang="en-US" sz="2800" dirty="0">
                  <a:solidFill>
                    <a:schemeClr val="accent3"/>
                  </a:solidFill>
                </a:endParaRPr>
              </a:p>
              <a:p>
                <a14:m>
                  <m:oMath xmlns:m="http://schemas.openxmlformats.org/officeDocument/2006/math">
                    <m:r>
                      <a:rPr lang="en-US" sz="2800" b="0" i="1" smtClean="0">
                        <a:solidFill>
                          <a:schemeClr val="accent3"/>
                        </a:solidFill>
                        <a:latin typeface="Cambria Math" panose="02040503050406030204" pitchFamily="18" charset="0"/>
                      </a:rPr>
                      <m:t>h</m:t>
                    </m:r>
                    <m:r>
                      <a:rPr lang="en-US" sz="2800" i="1">
                        <a:solidFill>
                          <a:schemeClr val="accent3"/>
                        </a:solidFill>
                        <a:latin typeface="Cambria Math"/>
                      </a:rPr>
                      <m:t>=5</m:t>
                    </m:r>
                    <m:rad>
                      <m:radPr>
                        <m:degHide m:val="on"/>
                        <m:ctrlPr>
                          <a:rPr lang="en-US" sz="2800" i="1">
                            <a:solidFill>
                              <a:schemeClr val="accent3"/>
                            </a:solidFill>
                            <a:latin typeface="Cambria Math" panose="02040503050406030204" pitchFamily="18" charset="0"/>
                          </a:rPr>
                        </m:ctrlPr>
                      </m:radPr>
                      <m:deg/>
                      <m:e>
                        <m:r>
                          <a:rPr lang="en-US" sz="2800" i="1">
                            <a:solidFill>
                              <a:schemeClr val="accent3"/>
                            </a:solidFill>
                            <a:latin typeface="Cambria Math"/>
                          </a:rPr>
                          <m:t>3</m:t>
                        </m:r>
                      </m:e>
                    </m:rad>
                  </m:oMath>
                </a14:m>
                <a:endParaRPr lang="en-US" sz="2800" dirty="0">
                  <a:solidFill>
                    <a:srgbClr val="FFFF00"/>
                  </a:solidFill>
                </a:endParaRPr>
              </a:p>
            </p:txBody>
          </p:sp>
        </mc:Choice>
        <mc:Fallback xmlns="">
          <p:sp>
            <p:nvSpPr>
              <p:cNvPr id="53251" name="Rectangle 3"/>
              <p:cNvSpPr>
                <a:spLocks noGrp="1" noRot="1" noChangeAspect="1" noMove="1" noResize="1" noEditPoints="1" noAdjustHandles="1" noChangeArrowheads="1" noChangeShapeType="1" noTextEdit="1"/>
              </p:cNvSpPr>
              <p:nvPr>
                <p:ph sz="half" idx="2"/>
              </p:nvPr>
            </p:nvSpPr>
            <p:spPr>
              <a:xfrm>
                <a:off x="3011152" y="1257301"/>
                <a:ext cx="2399048" cy="3337322"/>
              </a:xfrm>
              <a:blipFill>
                <a:blip r:embed="rId3"/>
                <a:stretch>
                  <a:fillRect l="-2030" t="-2555"/>
                </a:stretch>
              </a:blipFill>
            </p:spPr>
            <p:txBody>
              <a:bodyPr/>
              <a:lstStyle/>
              <a:p>
                <a:r>
                  <a:rPr lang="en-US">
                    <a:noFill/>
                  </a:rPr>
                  <a:t> </a:t>
                </a:r>
              </a:p>
            </p:txBody>
          </p:sp>
        </mc:Fallback>
      </mc:AlternateContent>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28725"/>
            <a:ext cx="2782552"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a:extLst>
              <a:ext uri="{FF2B5EF4-FFF2-40B4-BE49-F238E27FC236}">
                <a16:creationId xmlns:a16="http://schemas.microsoft.com/office/drawing/2014/main" id="{469A5221-63FD-4A21-A458-383ABD8D9798}"/>
              </a:ext>
            </a:extLst>
          </p:cNvPr>
          <p:cNvGrpSpPr/>
          <p:nvPr/>
        </p:nvGrpSpPr>
        <p:grpSpPr>
          <a:xfrm>
            <a:off x="1120132" y="1762645"/>
            <a:ext cx="1081448" cy="1705680"/>
            <a:chOff x="1120132" y="1762645"/>
            <a:chExt cx="1081448" cy="1705680"/>
          </a:xfrm>
        </p:grpSpPr>
        <p:grpSp>
          <p:nvGrpSpPr>
            <p:cNvPr id="12" name="Group 11">
              <a:extLst>
                <a:ext uri="{FF2B5EF4-FFF2-40B4-BE49-F238E27FC236}">
                  <a16:creationId xmlns:a16="http://schemas.microsoft.com/office/drawing/2014/main" id="{70A4A358-D09B-4DD6-BA1E-8E5AA0A9870D}"/>
                </a:ext>
              </a:extLst>
            </p:cNvPr>
            <p:cNvGrpSpPr/>
            <p:nvPr/>
          </p:nvGrpSpPr>
          <p:grpSpPr>
            <a:xfrm>
              <a:off x="1281060" y="1762645"/>
              <a:ext cx="920520" cy="1705680"/>
              <a:chOff x="1281060" y="1762645"/>
              <a:chExt cx="920520" cy="1705680"/>
            </a:xfrm>
          </p:grpSpPr>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B8350897-A4F5-4238-86E2-E18EB79CCB6A}"/>
                      </a:ext>
                    </a:extLst>
                  </p14:cNvPr>
                  <p14:cNvContentPartPr/>
                  <p14:nvPr/>
                </p14:nvContentPartPr>
                <p14:xfrm>
                  <a:off x="1281060" y="1762645"/>
                  <a:ext cx="920520" cy="1514520"/>
                </p14:xfrm>
              </p:contentPart>
            </mc:Choice>
            <mc:Fallback xmlns="">
              <p:pic>
                <p:nvPicPr>
                  <p:cNvPr id="7" name="Ink 6">
                    <a:extLst>
                      <a:ext uri="{FF2B5EF4-FFF2-40B4-BE49-F238E27FC236}">
                        <a16:creationId xmlns:a16="http://schemas.microsoft.com/office/drawing/2014/main" id="{B8350897-A4F5-4238-86E2-E18EB79CCB6A}"/>
                      </a:ext>
                    </a:extLst>
                  </p:cNvPr>
                  <p:cNvPicPr/>
                  <p:nvPr/>
                </p:nvPicPr>
                <p:blipFill>
                  <a:blip r:embed="rId6"/>
                  <a:stretch>
                    <a:fillRect/>
                  </a:stretch>
                </p:blipFill>
                <p:spPr>
                  <a:xfrm>
                    <a:off x="1272060" y="1754005"/>
                    <a:ext cx="938160" cy="1532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4C6CCEDD-FFAA-42EA-884C-250564D04300}"/>
                      </a:ext>
                    </a:extLst>
                  </p14:cNvPr>
                  <p14:cNvContentPartPr/>
                  <p14:nvPr/>
                </p14:nvContentPartPr>
                <p14:xfrm>
                  <a:off x="1688220" y="3304525"/>
                  <a:ext cx="112680" cy="163800"/>
                </p14:xfrm>
              </p:contentPart>
            </mc:Choice>
            <mc:Fallback xmlns="">
              <p:pic>
                <p:nvPicPr>
                  <p:cNvPr id="8" name="Ink 7">
                    <a:extLst>
                      <a:ext uri="{FF2B5EF4-FFF2-40B4-BE49-F238E27FC236}">
                        <a16:creationId xmlns:a16="http://schemas.microsoft.com/office/drawing/2014/main" id="{4C6CCEDD-FFAA-42EA-884C-250564D04300}"/>
                      </a:ext>
                    </a:extLst>
                  </p:cNvPr>
                  <p:cNvPicPr/>
                  <p:nvPr/>
                </p:nvPicPr>
                <p:blipFill>
                  <a:blip r:embed="rId8"/>
                  <a:stretch>
                    <a:fillRect/>
                  </a:stretch>
                </p:blipFill>
                <p:spPr>
                  <a:xfrm>
                    <a:off x="1679580" y="3295885"/>
                    <a:ext cx="1303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AF539240-617E-4C2D-B64C-EF8334736C87}"/>
                      </a:ext>
                    </a:extLst>
                  </p14:cNvPr>
                  <p14:cNvContentPartPr/>
                  <p14:nvPr/>
                </p14:nvContentPartPr>
                <p14:xfrm>
                  <a:off x="1915020" y="2390845"/>
                  <a:ext cx="12240" cy="145440"/>
                </p14:xfrm>
              </p:contentPart>
            </mc:Choice>
            <mc:Fallback xmlns="">
              <p:pic>
                <p:nvPicPr>
                  <p:cNvPr id="9" name="Ink 8">
                    <a:extLst>
                      <a:ext uri="{FF2B5EF4-FFF2-40B4-BE49-F238E27FC236}">
                        <a16:creationId xmlns:a16="http://schemas.microsoft.com/office/drawing/2014/main" id="{AF539240-617E-4C2D-B64C-EF8334736C87}"/>
                      </a:ext>
                    </a:extLst>
                  </p:cNvPr>
                  <p:cNvPicPr/>
                  <p:nvPr/>
                </p:nvPicPr>
                <p:blipFill>
                  <a:blip r:embed="rId10"/>
                  <a:stretch>
                    <a:fillRect/>
                  </a:stretch>
                </p:blipFill>
                <p:spPr>
                  <a:xfrm>
                    <a:off x="1906380" y="2381845"/>
                    <a:ext cx="298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6E370A0E-C952-4EC7-BEA1-C4840C4789CC}"/>
                      </a:ext>
                    </a:extLst>
                  </p14:cNvPr>
                  <p14:cNvContentPartPr/>
                  <p14:nvPr/>
                </p14:nvContentPartPr>
                <p14:xfrm>
                  <a:off x="1987020" y="2444125"/>
                  <a:ext cx="110880" cy="91800"/>
                </p14:xfrm>
              </p:contentPart>
            </mc:Choice>
            <mc:Fallback xmlns="">
              <p:pic>
                <p:nvPicPr>
                  <p:cNvPr id="10" name="Ink 9">
                    <a:extLst>
                      <a:ext uri="{FF2B5EF4-FFF2-40B4-BE49-F238E27FC236}">
                        <a16:creationId xmlns:a16="http://schemas.microsoft.com/office/drawing/2014/main" id="{6E370A0E-C952-4EC7-BEA1-C4840C4789CC}"/>
                      </a:ext>
                    </a:extLst>
                  </p:cNvPr>
                  <p:cNvPicPr/>
                  <p:nvPr/>
                </p:nvPicPr>
                <p:blipFill>
                  <a:blip r:embed="rId12"/>
                  <a:stretch>
                    <a:fillRect/>
                  </a:stretch>
                </p:blipFill>
                <p:spPr>
                  <a:xfrm>
                    <a:off x="1978020" y="2435125"/>
                    <a:ext cx="128520" cy="109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5B5DEC1E-A80D-47FF-BA2A-69E65E5C7AC7}"/>
                    </a:ext>
                  </a:extLst>
                </p14:cNvPr>
                <p14:cNvContentPartPr/>
                <p14:nvPr/>
              </p14:nvContentPartPr>
              <p14:xfrm>
                <a:off x="1120132" y="2167129"/>
                <a:ext cx="126720" cy="270000"/>
              </p14:xfrm>
            </p:contentPart>
          </mc:Choice>
          <mc:Fallback xmlns="">
            <p:pic>
              <p:nvPicPr>
                <p:cNvPr id="13" name="Ink 12">
                  <a:extLst>
                    <a:ext uri="{FF2B5EF4-FFF2-40B4-BE49-F238E27FC236}">
                      <a16:creationId xmlns:a16="http://schemas.microsoft.com/office/drawing/2014/main" id="{5B5DEC1E-A80D-47FF-BA2A-69E65E5C7AC7}"/>
                    </a:ext>
                  </a:extLst>
                </p:cNvPr>
                <p:cNvPicPr/>
                <p:nvPr/>
              </p:nvPicPr>
              <p:blipFill>
                <a:blip r:embed="rId14"/>
                <a:stretch>
                  <a:fillRect/>
                </a:stretch>
              </p:blipFill>
              <p:spPr>
                <a:xfrm>
                  <a:off x="1111132" y="2158489"/>
                  <a:ext cx="144360" cy="287640"/>
                </a:xfrm>
                <a:prstGeom prst="rect">
                  <a:avLst/>
                </a:prstGeom>
              </p:spPr>
            </p:pic>
          </mc:Fallback>
        </mc:AlternateContent>
      </p:grpSp>
      <mc:AlternateContent xmlns:mc="http://schemas.openxmlformats.org/markup-compatibility/2006" xmlns:a14="http://schemas.microsoft.com/office/drawing/2010/main">
        <mc:Choice Requires="a14">
          <p:sp>
            <p:nvSpPr>
              <p:cNvPr id="18" name="Rectangle 3">
                <a:extLst>
                  <a:ext uri="{FF2B5EF4-FFF2-40B4-BE49-F238E27FC236}">
                    <a16:creationId xmlns:a16="http://schemas.microsoft.com/office/drawing/2014/main" id="{8C655C3E-19D9-4E64-B050-AC3BE4D43C97}"/>
                  </a:ext>
                </a:extLst>
              </p:cNvPr>
              <p:cNvSpPr txBox="1">
                <a:spLocks noChangeArrowheads="1"/>
              </p:cNvSpPr>
              <p:nvPr/>
            </p:nvSpPr>
            <p:spPr>
              <a:xfrm>
                <a:off x="5410200" y="1257301"/>
                <a:ext cx="3733800" cy="333732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Wingdings 2" pitchFamily="18" charset="2"/>
                  <a:buChar char=""/>
                  <a:defRPr sz="2600" kern="1200">
                    <a:solidFill>
                      <a:schemeClr val="bg1"/>
                    </a:solidFill>
                    <a:latin typeface="+mn-lt"/>
                    <a:ea typeface="+mn-ea"/>
                    <a:cs typeface="+mn-cs"/>
                  </a:defRPr>
                </a:lvl1pPr>
                <a:lvl2pPr marL="742950" indent="-285750" algn="l" defTabSz="914400" rtl="0" eaLnBrk="1" latinLnBrk="0" hangingPunct="1">
                  <a:spcBef>
                    <a:spcPct val="20000"/>
                  </a:spcBef>
                  <a:buFont typeface="Wingdings 2" pitchFamily="18" charset="2"/>
                  <a:buChar char=""/>
                  <a:defRPr sz="2600" kern="1200">
                    <a:solidFill>
                      <a:schemeClr val="bg1"/>
                    </a:solidFill>
                    <a:latin typeface="+mn-lt"/>
                    <a:ea typeface="+mn-ea"/>
                    <a:cs typeface="+mn-cs"/>
                  </a:defRPr>
                </a:lvl2pPr>
                <a:lvl3pPr marL="1143000" indent="-228600" algn="l" defTabSz="914400" rtl="0" eaLnBrk="1" latinLnBrk="0" hangingPunct="1">
                  <a:spcBef>
                    <a:spcPct val="20000"/>
                  </a:spcBef>
                  <a:buFont typeface="Wingdings 2" pitchFamily="18" charset="2"/>
                  <a:buChar char=""/>
                  <a:defRPr sz="2600" kern="1200">
                    <a:solidFill>
                      <a:schemeClr val="bg1"/>
                    </a:solidFill>
                    <a:latin typeface="+mn-lt"/>
                    <a:ea typeface="+mn-ea"/>
                    <a:cs typeface="+mn-cs"/>
                  </a:defRPr>
                </a:lvl3pPr>
                <a:lvl4pPr marL="1600200" indent="-228600" algn="l" defTabSz="914400" rtl="0" eaLnBrk="1" latinLnBrk="0" hangingPunct="1">
                  <a:spcBef>
                    <a:spcPct val="20000"/>
                  </a:spcBef>
                  <a:buFont typeface="Wingdings 2" pitchFamily="18" charset="2"/>
                  <a:buChar char=""/>
                  <a:defRPr sz="2600" kern="1200">
                    <a:solidFill>
                      <a:schemeClr val="bg1"/>
                    </a:solidFill>
                    <a:latin typeface="+mn-lt"/>
                    <a:ea typeface="+mn-ea"/>
                    <a:cs typeface="+mn-cs"/>
                  </a:defRPr>
                </a:lvl4pPr>
                <a:lvl5pPr marL="2057400" indent="-228600" algn="l" defTabSz="914400" rtl="0" eaLnBrk="1" latinLnBrk="0" hangingPunct="1">
                  <a:spcBef>
                    <a:spcPct val="20000"/>
                  </a:spcBef>
                  <a:buFont typeface="Wingdings 2" pitchFamily="18" charset="2"/>
                  <a:buChar char=""/>
                  <a:defRPr sz="2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800" dirty="0">
                    <a:solidFill>
                      <a:schemeClr val="accent3"/>
                    </a:solidFill>
                  </a:rPr>
                  <a:t>Base area=triangle - square</a:t>
                </a:r>
              </a:p>
              <a:p>
                <a:pPr lvl="1"/>
                <a14:m>
                  <m:oMath xmlns:m="http://schemas.openxmlformats.org/officeDocument/2006/math">
                    <m:r>
                      <a:rPr lang="en-US" sz="2800" i="1" smtClean="0">
                        <a:solidFill>
                          <a:schemeClr val="accent3"/>
                        </a:solidFill>
                        <a:latin typeface="Cambria Math" panose="02040503050406030204" pitchFamily="18" charset="0"/>
                      </a:rPr>
                      <m:t>𝐵</m:t>
                    </m:r>
                    <m:r>
                      <a:rPr lang="en-US" sz="2800" i="1" smtClean="0">
                        <a:solidFill>
                          <a:schemeClr val="accent3"/>
                        </a:solidFill>
                        <a:latin typeface="Cambria Math" panose="02040503050406030204" pitchFamily="18" charset="0"/>
                      </a:rPr>
                      <m:t>=</m:t>
                    </m:r>
                    <m:f>
                      <m:fPr>
                        <m:ctrlPr>
                          <a:rPr lang="en-US" sz="2800" i="1" smtClean="0">
                            <a:solidFill>
                              <a:schemeClr val="accent3"/>
                            </a:solidFill>
                            <a:latin typeface="Cambria Math" panose="02040503050406030204" pitchFamily="18" charset="0"/>
                          </a:rPr>
                        </m:ctrlPr>
                      </m:fPr>
                      <m:num>
                        <m:r>
                          <a:rPr lang="en-US" sz="2800" i="1" smtClean="0">
                            <a:solidFill>
                              <a:schemeClr val="accent3"/>
                            </a:solidFill>
                            <a:latin typeface="Cambria Math" panose="02040503050406030204" pitchFamily="18" charset="0"/>
                          </a:rPr>
                          <m:t>1</m:t>
                        </m:r>
                      </m:num>
                      <m:den>
                        <m:r>
                          <a:rPr lang="en-US" sz="2800" i="1" smtClean="0">
                            <a:solidFill>
                              <a:schemeClr val="accent3"/>
                            </a:solidFill>
                            <a:latin typeface="Cambria Math" panose="02040503050406030204" pitchFamily="18" charset="0"/>
                          </a:rPr>
                          <m:t>2</m:t>
                        </m:r>
                      </m:den>
                    </m:f>
                    <m:r>
                      <a:rPr lang="en-US" sz="2800" i="1" smtClean="0">
                        <a:solidFill>
                          <a:schemeClr val="accent3"/>
                        </a:solidFill>
                        <a:latin typeface="Cambria Math" panose="02040503050406030204" pitchFamily="18" charset="0"/>
                      </a:rPr>
                      <m:t>𝑏h</m:t>
                    </m:r>
                    <m:r>
                      <a:rPr lang="en-US" sz="2800" i="1" smtClean="0">
                        <a:solidFill>
                          <a:schemeClr val="accent3"/>
                        </a:solidFill>
                        <a:latin typeface="Cambria Math" panose="02040503050406030204" pitchFamily="18" charset="0"/>
                      </a:rPr>
                      <m:t>−</m:t>
                    </m:r>
                    <m:sSup>
                      <m:sSupPr>
                        <m:ctrlPr>
                          <a:rPr lang="en-US" sz="2800" i="1" smtClean="0">
                            <a:solidFill>
                              <a:schemeClr val="accent3"/>
                            </a:solidFill>
                            <a:latin typeface="Cambria Math" panose="02040503050406030204" pitchFamily="18" charset="0"/>
                          </a:rPr>
                        </m:ctrlPr>
                      </m:sSupPr>
                      <m:e>
                        <m:r>
                          <a:rPr lang="en-US" sz="2800" i="1" smtClean="0">
                            <a:solidFill>
                              <a:schemeClr val="accent3"/>
                            </a:solidFill>
                            <a:latin typeface="Cambria Math" panose="02040503050406030204" pitchFamily="18" charset="0"/>
                          </a:rPr>
                          <m:t>𝑠</m:t>
                        </m:r>
                      </m:e>
                      <m:sup>
                        <m:r>
                          <a:rPr lang="en-US" sz="2800" i="1" smtClean="0">
                            <a:solidFill>
                              <a:schemeClr val="accent3"/>
                            </a:solidFill>
                            <a:latin typeface="Cambria Math" panose="02040503050406030204" pitchFamily="18" charset="0"/>
                          </a:rPr>
                          <m:t>2</m:t>
                        </m:r>
                      </m:sup>
                    </m:sSup>
                  </m:oMath>
                </a14:m>
                <a:endParaRPr lang="en-US" sz="2800" i="1" dirty="0">
                  <a:solidFill>
                    <a:schemeClr val="accent3"/>
                  </a:solidFill>
                  <a:latin typeface="Cambria Math"/>
                </a:endParaRPr>
              </a:p>
              <a:p>
                <a:pPr lvl="1"/>
                <a14:m>
                  <m:oMath xmlns:m="http://schemas.openxmlformats.org/officeDocument/2006/math">
                    <m:r>
                      <a:rPr lang="en-US" sz="2800" i="1">
                        <a:solidFill>
                          <a:schemeClr val="accent3"/>
                        </a:solidFill>
                        <a:latin typeface="Cambria Math"/>
                      </a:rPr>
                      <m:t>𝐵</m:t>
                    </m:r>
                    <m:r>
                      <a:rPr lang="en-US" sz="2800" i="1">
                        <a:solidFill>
                          <a:schemeClr val="accent3"/>
                        </a:solidFill>
                        <a:latin typeface="Cambria Math"/>
                      </a:rPr>
                      <m:t>=</m:t>
                    </m:r>
                    <m:f>
                      <m:fPr>
                        <m:ctrlPr>
                          <a:rPr lang="en-US" sz="2800" i="1">
                            <a:solidFill>
                              <a:schemeClr val="accent3"/>
                            </a:solidFill>
                            <a:latin typeface="Cambria Math" panose="02040503050406030204" pitchFamily="18" charset="0"/>
                          </a:rPr>
                        </m:ctrlPr>
                      </m:fPr>
                      <m:num>
                        <m:r>
                          <a:rPr lang="en-US" sz="2800" i="1">
                            <a:solidFill>
                              <a:schemeClr val="accent3"/>
                            </a:solidFill>
                            <a:latin typeface="Cambria Math"/>
                          </a:rPr>
                          <m:t>1</m:t>
                        </m:r>
                      </m:num>
                      <m:den>
                        <m:r>
                          <a:rPr lang="en-US" sz="2800" i="1">
                            <a:solidFill>
                              <a:schemeClr val="accent3"/>
                            </a:solidFill>
                            <a:latin typeface="Cambria Math"/>
                          </a:rPr>
                          <m:t>2</m:t>
                        </m:r>
                      </m:den>
                    </m:f>
                    <m:d>
                      <m:dPr>
                        <m:ctrlPr>
                          <a:rPr lang="en-US" sz="2800" i="1">
                            <a:solidFill>
                              <a:schemeClr val="accent3"/>
                            </a:solidFill>
                            <a:latin typeface="Cambria Math" panose="02040503050406030204" pitchFamily="18" charset="0"/>
                          </a:rPr>
                        </m:ctrlPr>
                      </m:dPr>
                      <m:e>
                        <m:r>
                          <a:rPr lang="en-US" sz="2800" i="1">
                            <a:solidFill>
                              <a:schemeClr val="accent3"/>
                            </a:solidFill>
                            <a:latin typeface="Cambria Math"/>
                          </a:rPr>
                          <m:t>10</m:t>
                        </m:r>
                      </m:e>
                    </m:d>
                    <m:d>
                      <m:dPr>
                        <m:ctrlPr>
                          <a:rPr lang="en-US" sz="2800" i="1">
                            <a:solidFill>
                              <a:schemeClr val="accent3"/>
                            </a:solidFill>
                            <a:latin typeface="Cambria Math" panose="02040503050406030204" pitchFamily="18" charset="0"/>
                          </a:rPr>
                        </m:ctrlPr>
                      </m:dPr>
                      <m:e>
                        <m:r>
                          <a:rPr lang="en-US" sz="2800" i="1">
                            <a:solidFill>
                              <a:schemeClr val="accent3"/>
                            </a:solidFill>
                            <a:latin typeface="Cambria Math"/>
                          </a:rPr>
                          <m:t>5</m:t>
                        </m:r>
                        <m:rad>
                          <m:radPr>
                            <m:degHide m:val="on"/>
                            <m:ctrlPr>
                              <a:rPr lang="en-US" sz="2800" i="1">
                                <a:solidFill>
                                  <a:schemeClr val="accent3"/>
                                </a:solidFill>
                                <a:latin typeface="Cambria Math" panose="02040503050406030204" pitchFamily="18" charset="0"/>
                              </a:rPr>
                            </m:ctrlPr>
                          </m:radPr>
                          <m:deg/>
                          <m:e>
                            <m:r>
                              <a:rPr lang="en-US" sz="2800" i="1">
                                <a:solidFill>
                                  <a:schemeClr val="accent3"/>
                                </a:solidFill>
                                <a:latin typeface="Cambria Math"/>
                              </a:rPr>
                              <m:t>3</m:t>
                            </m:r>
                          </m:e>
                        </m:rad>
                      </m:e>
                    </m:d>
                    <m:r>
                      <a:rPr lang="en-US" sz="2800" i="1">
                        <a:solidFill>
                          <a:schemeClr val="accent3"/>
                        </a:solidFill>
                        <a:latin typeface="Cambria Math"/>
                      </a:rPr>
                      <m:t>−</m:t>
                    </m:r>
                    <m:sSup>
                      <m:sSupPr>
                        <m:ctrlPr>
                          <a:rPr lang="en-US" sz="2800" i="1">
                            <a:solidFill>
                              <a:schemeClr val="accent3"/>
                            </a:solidFill>
                            <a:latin typeface="Cambria Math" panose="02040503050406030204" pitchFamily="18" charset="0"/>
                          </a:rPr>
                        </m:ctrlPr>
                      </m:sSupPr>
                      <m:e>
                        <m:r>
                          <a:rPr lang="en-US" sz="2800" i="1">
                            <a:solidFill>
                              <a:schemeClr val="accent3"/>
                            </a:solidFill>
                            <a:latin typeface="Cambria Math"/>
                          </a:rPr>
                          <m:t>3</m:t>
                        </m:r>
                      </m:e>
                      <m:sup>
                        <m:r>
                          <a:rPr lang="en-US" sz="2800" i="1">
                            <a:solidFill>
                              <a:schemeClr val="accent3"/>
                            </a:solidFill>
                            <a:latin typeface="Cambria Math"/>
                          </a:rPr>
                          <m:t>2</m:t>
                        </m:r>
                      </m:sup>
                    </m:sSup>
                  </m:oMath>
                </a14:m>
                <a:endParaRPr lang="en-US" sz="2800" dirty="0">
                  <a:solidFill>
                    <a:schemeClr val="accent3"/>
                  </a:solidFill>
                </a:endParaRPr>
              </a:p>
              <a:p>
                <a:pPr lvl="1"/>
                <a14:m>
                  <m:oMath xmlns:m="http://schemas.openxmlformats.org/officeDocument/2006/math">
                    <m:r>
                      <a:rPr lang="en-US" sz="2800" i="1">
                        <a:solidFill>
                          <a:schemeClr val="accent3"/>
                        </a:solidFill>
                        <a:latin typeface="Cambria Math"/>
                      </a:rPr>
                      <m:t>𝐵</m:t>
                    </m:r>
                    <m:r>
                      <a:rPr lang="en-US" sz="2800" i="1">
                        <a:solidFill>
                          <a:schemeClr val="accent3"/>
                        </a:solidFill>
                        <a:latin typeface="Cambria Math"/>
                      </a:rPr>
                      <m:t>=25</m:t>
                    </m:r>
                    <m:rad>
                      <m:radPr>
                        <m:degHide m:val="on"/>
                        <m:ctrlPr>
                          <a:rPr lang="en-US" sz="2800" i="1">
                            <a:solidFill>
                              <a:schemeClr val="accent3"/>
                            </a:solidFill>
                            <a:latin typeface="Cambria Math" panose="02040503050406030204" pitchFamily="18" charset="0"/>
                          </a:rPr>
                        </m:ctrlPr>
                      </m:radPr>
                      <m:deg/>
                      <m:e>
                        <m:r>
                          <a:rPr lang="en-US" sz="2800" i="1">
                            <a:solidFill>
                              <a:schemeClr val="accent3"/>
                            </a:solidFill>
                            <a:latin typeface="Cambria Math"/>
                          </a:rPr>
                          <m:t>3</m:t>
                        </m:r>
                      </m:e>
                    </m:rad>
                    <m:r>
                      <a:rPr lang="en-US" sz="2800" i="1">
                        <a:solidFill>
                          <a:schemeClr val="accent3"/>
                        </a:solidFill>
                        <a:latin typeface="Cambria Math"/>
                      </a:rPr>
                      <m:t>−9≈34.301</m:t>
                    </m:r>
                  </m:oMath>
                </a14:m>
                <a:endParaRPr lang="en-US" sz="2800" dirty="0">
                  <a:solidFill>
                    <a:srgbClr val="FFFF00"/>
                  </a:solidFill>
                </a:endParaRPr>
              </a:p>
              <a:p>
                <a14:m>
                  <m:oMath xmlns:m="http://schemas.openxmlformats.org/officeDocument/2006/math">
                    <m:r>
                      <a:rPr lang="en-US" sz="2800" i="1" dirty="0" smtClean="0">
                        <a:solidFill>
                          <a:srgbClr val="FFFF00"/>
                        </a:solidFill>
                        <a:latin typeface="Cambria Math" panose="02040503050406030204" pitchFamily="18" charset="0"/>
                      </a:rPr>
                      <m:t>𝑉</m:t>
                    </m:r>
                    <m:r>
                      <a:rPr lang="en-US" sz="2800" i="1" dirty="0" smtClean="0">
                        <a:solidFill>
                          <a:srgbClr val="FFFF00"/>
                        </a:solidFill>
                        <a:latin typeface="Cambria Math" panose="02040503050406030204" pitchFamily="18" charset="0"/>
                      </a:rPr>
                      <m:t>=</m:t>
                    </m:r>
                    <m:r>
                      <a:rPr lang="en-US" sz="2800" i="1" dirty="0" smtClean="0">
                        <a:solidFill>
                          <a:srgbClr val="FFFF00"/>
                        </a:solidFill>
                        <a:latin typeface="Cambria Math" panose="02040503050406030204" pitchFamily="18" charset="0"/>
                      </a:rPr>
                      <m:t>𝐵h</m:t>
                    </m:r>
                  </m:oMath>
                </a14:m>
                <a:endParaRPr lang="en-US" sz="2800" i="1" dirty="0">
                  <a:solidFill>
                    <a:srgbClr val="FFFF00"/>
                  </a:solidFill>
                  <a:latin typeface="Cambria Math" panose="02040503050406030204" pitchFamily="18" charset="0"/>
                </a:endParaRPr>
              </a:p>
              <a:p>
                <a14:m>
                  <m:oMath xmlns:m="http://schemas.openxmlformats.org/officeDocument/2006/math">
                    <m:r>
                      <a:rPr lang="en-US" sz="2800" i="1">
                        <a:solidFill>
                          <a:srgbClr val="FFFF00"/>
                        </a:solidFill>
                        <a:latin typeface="Cambria Math"/>
                      </a:rPr>
                      <m:t>𝑉</m:t>
                    </m:r>
                    <m:r>
                      <a:rPr lang="en-US" sz="2800" i="1">
                        <a:solidFill>
                          <a:srgbClr val="FFFF00"/>
                        </a:solidFill>
                        <a:latin typeface="Cambria Math"/>
                      </a:rPr>
                      <m:t>=</m:t>
                    </m:r>
                    <m:d>
                      <m:dPr>
                        <m:ctrlPr>
                          <a:rPr lang="en-US" sz="2800" i="1">
                            <a:solidFill>
                              <a:srgbClr val="FFFF00"/>
                            </a:solidFill>
                            <a:latin typeface="Cambria Math" panose="02040503050406030204" pitchFamily="18" charset="0"/>
                          </a:rPr>
                        </m:ctrlPr>
                      </m:dPr>
                      <m:e>
                        <m:r>
                          <a:rPr lang="en-US" sz="2800" i="1">
                            <a:solidFill>
                              <a:srgbClr val="FFFF00"/>
                            </a:solidFill>
                            <a:latin typeface="Cambria Math"/>
                          </a:rPr>
                          <m:t>25</m:t>
                        </m:r>
                        <m:rad>
                          <m:radPr>
                            <m:degHide m:val="on"/>
                            <m:ctrlPr>
                              <a:rPr lang="en-US" sz="2800" i="1">
                                <a:solidFill>
                                  <a:srgbClr val="FFFF00"/>
                                </a:solidFill>
                                <a:latin typeface="Cambria Math" panose="02040503050406030204" pitchFamily="18" charset="0"/>
                              </a:rPr>
                            </m:ctrlPr>
                          </m:radPr>
                          <m:deg/>
                          <m:e>
                            <m:r>
                              <a:rPr lang="en-US" sz="2800" i="1">
                                <a:solidFill>
                                  <a:srgbClr val="FFFF00"/>
                                </a:solidFill>
                                <a:latin typeface="Cambria Math"/>
                              </a:rPr>
                              <m:t>3</m:t>
                            </m:r>
                          </m:e>
                        </m:rad>
                        <m:r>
                          <a:rPr lang="en-US" sz="2800" i="1">
                            <a:solidFill>
                              <a:srgbClr val="FFFF00"/>
                            </a:solidFill>
                            <a:latin typeface="Cambria Math"/>
                          </a:rPr>
                          <m:t>−9</m:t>
                        </m:r>
                      </m:e>
                    </m:d>
                    <m:d>
                      <m:dPr>
                        <m:ctrlPr>
                          <a:rPr lang="en-US" sz="2800" i="1">
                            <a:solidFill>
                              <a:srgbClr val="FFFF00"/>
                            </a:solidFill>
                            <a:latin typeface="Cambria Math" panose="02040503050406030204" pitchFamily="18" charset="0"/>
                          </a:rPr>
                        </m:ctrlPr>
                      </m:dPr>
                      <m:e>
                        <m:r>
                          <a:rPr lang="en-US" sz="2800" i="1">
                            <a:solidFill>
                              <a:srgbClr val="FFFF00"/>
                            </a:solidFill>
                            <a:latin typeface="Cambria Math"/>
                          </a:rPr>
                          <m:t>6</m:t>
                        </m:r>
                      </m:e>
                    </m:d>
                    <m:r>
                      <a:rPr lang="en-US" sz="2800" i="1">
                        <a:solidFill>
                          <a:srgbClr val="FFFF00"/>
                        </a:solidFill>
                        <a:latin typeface="Cambria Math"/>
                      </a:rPr>
                      <m:t>≈205.8</m:t>
                    </m:r>
                  </m:oMath>
                </a14:m>
                <a:endParaRPr lang="en-US" sz="2800" dirty="0">
                  <a:solidFill>
                    <a:srgbClr val="FFFF00"/>
                  </a:solidFill>
                </a:endParaRPr>
              </a:p>
              <a:p>
                <a:endParaRPr lang="en-US" sz="2800" dirty="0">
                  <a:solidFill>
                    <a:srgbClr val="FFFF00"/>
                  </a:solidFill>
                </a:endParaRPr>
              </a:p>
            </p:txBody>
          </p:sp>
        </mc:Choice>
        <mc:Fallback xmlns="">
          <p:sp>
            <p:nvSpPr>
              <p:cNvPr id="18" name="Rectangle 3">
                <a:extLst>
                  <a:ext uri="{FF2B5EF4-FFF2-40B4-BE49-F238E27FC236}">
                    <a16:creationId xmlns:a16="http://schemas.microsoft.com/office/drawing/2014/main" id="{8C655C3E-19D9-4E64-B050-AC3BE4D43C97}"/>
                  </a:ext>
                </a:extLst>
              </p:cNvPr>
              <p:cNvSpPr txBox="1">
                <a:spLocks noRot="1" noChangeAspect="1" noMove="1" noResize="1" noEditPoints="1" noAdjustHandles="1" noChangeArrowheads="1" noChangeShapeType="1" noTextEdit="1"/>
              </p:cNvSpPr>
              <p:nvPr/>
            </p:nvSpPr>
            <p:spPr>
              <a:xfrm>
                <a:off x="5410200" y="1257301"/>
                <a:ext cx="3733800" cy="3337322"/>
              </a:xfrm>
              <a:prstGeom prst="rect">
                <a:avLst/>
              </a:prstGeom>
              <a:blipFill>
                <a:blip r:embed="rId15"/>
                <a:stretch>
                  <a:fillRect l="-1307" t="-2555"/>
                </a:stretch>
              </a:blipFill>
            </p:spPr>
            <p:txBody>
              <a:bodyPr/>
              <a:lstStyle/>
              <a:p>
                <a:r>
                  <a:rPr lang="en-US">
                    <a:noFill/>
                  </a:rPr>
                  <a:t> </a:t>
                </a:r>
              </a:p>
            </p:txBody>
          </p:sp>
        </mc:Fallback>
      </mc:AlternateContent>
    </p:spTree>
    <p:extLst>
      <p:ext uri="{BB962C8B-B14F-4D97-AF65-F5344CB8AC3E}">
        <p14:creationId xmlns:p14="http://schemas.microsoft.com/office/powerpoint/2010/main" val="263400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3251">
                                            <p:txEl>
                                              <p:pRg st="5" end="5"/>
                                            </p:txEl>
                                          </p:spTgt>
                                        </p:tgtEl>
                                        <p:attrNameLst>
                                          <p:attrName>style.visibility</p:attrName>
                                        </p:attrNameLst>
                                      </p:cBhvr>
                                      <p:to>
                                        <p:strVal val="visible"/>
                                      </p:to>
                                    </p:set>
                                  </p:childTnLst>
                                </p:cTn>
                              </p:par>
                              <p:par>
                                <p:cTn id="34" presetID="10" presetClass="exit" presetSubtype="0" fill="hold" nodeType="withEffect">
                                  <p:stCondLst>
                                    <p:cond delay="0"/>
                                  </p:stCondLst>
                                  <p:childTnLst>
                                    <p:animEffect transition="out" filter="fade">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Autofit/>
          </a:bodyPr>
          <a:lstStyle/>
          <a:p>
            <a:r>
              <a:rPr lang="en-US" sz="4000" dirty="0"/>
              <a:t>12.4 Volume of Prisms and Cylinders</a:t>
            </a:r>
          </a:p>
        </p:txBody>
      </p:sp>
      <p:pic>
        <p:nvPicPr>
          <p:cNvPr id="56325" name="Picture 5" descr="washers"/>
          <p:cNvPicPr>
            <a:picLocks noGrp="1" noChangeAspect="1" noChangeArrowheads="1"/>
          </p:cNvPicPr>
          <p:nvPr>
            <p:ph sz="half" idx="1"/>
          </p:nvPr>
        </p:nvPicPr>
        <p:blipFill rotWithShape="1">
          <a:blip r:embed="rId3" cstate="print">
            <a:extLst>
              <a:ext uri="{28A0092B-C50C-407E-A947-70E740481C1C}">
                <a14:useLocalDpi xmlns:a14="http://schemas.microsoft.com/office/drawing/2010/main" val="0"/>
              </a:ext>
            </a:extLst>
          </a:blip>
          <a:srcRect l="30357" r="30357"/>
          <a:stretch/>
        </p:blipFill>
        <p:spPr>
          <a:xfrm>
            <a:off x="304800" y="1394222"/>
            <a:ext cx="1676400" cy="3543300"/>
          </a:xfrm>
          <a:noFill/>
        </p:spPr>
      </p:pic>
      <p:sp>
        <p:nvSpPr>
          <p:cNvPr id="56323" name="Rectangle 3"/>
          <p:cNvSpPr>
            <a:spLocks noGrp="1" noChangeArrowheads="1"/>
          </p:cNvSpPr>
          <p:nvPr>
            <p:ph sz="half" idx="2"/>
          </p:nvPr>
        </p:nvSpPr>
        <p:spPr>
          <a:xfrm>
            <a:off x="2209800" y="1257301"/>
            <a:ext cx="3276600" cy="3337322"/>
          </a:xfrm>
        </p:spPr>
        <p:txBody>
          <a:bodyPr>
            <a:normAutofit fontScale="92500" lnSpcReduction="10000"/>
          </a:bodyPr>
          <a:lstStyle/>
          <a:p>
            <a:pPr marL="0" indent="0" eaLnBrk="1" hangingPunct="1">
              <a:lnSpc>
                <a:spcPct val="90000"/>
              </a:lnSpc>
              <a:buNone/>
            </a:pPr>
            <a:r>
              <a:rPr lang="en-US" sz="2800" dirty="0"/>
              <a:t>There are 150 1-inch washers in a box.  When the washers are stacked, they measure 9 inches in height.  If the inside hole of each washer has a diameter of ¾ inch, find the volume of metal in one washer.</a:t>
            </a:r>
          </a:p>
        </p:txBody>
      </p:sp>
      <mc:AlternateContent xmlns:mc="http://schemas.openxmlformats.org/markup-compatibility/2006" xmlns:a14="http://schemas.microsoft.com/office/drawing/2010/main">
        <mc:Choice Requires="a14">
          <p:sp>
            <p:nvSpPr>
              <p:cNvPr id="6" name="Rectangle 3">
                <a:extLst>
                  <a:ext uri="{FF2B5EF4-FFF2-40B4-BE49-F238E27FC236}">
                    <a16:creationId xmlns:a16="http://schemas.microsoft.com/office/drawing/2014/main" id="{BEAE9EA9-D2E0-4D83-898C-483F82C679A4}"/>
                  </a:ext>
                </a:extLst>
              </p:cNvPr>
              <p:cNvSpPr txBox="1">
                <a:spLocks noChangeArrowheads="1"/>
              </p:cNvSpPr>
              <p:nvPr/>
            </p:nvSpPr>
            <p:spPr>
              <a:xfrm>
                <a:off x="5715000" y="1257301"/>
                <a:ext cx="3429000" cy="3315052"/>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Wingdings 2" pitchFamily="18" charset="2"/>
                  <a:buChar char=""/>
                  <a:defRPr sz="2600" kern="1200">
                    <a:solidFill>
                      <a:schemeClr val="bg1"/>
                    </a:solidFill>
                    <a:latin typeface="+mn-lt"/>
                    <a:ea typeface="+mn-ea"/>
                    <a:cs typeface="+mn-cs"/>
                  </a:defRPr>
                </a:lvl1pPr>
                <a:lvl2pPr marL="742950" indent="-285750" algn="l" defTabSz="914400" rtl="0" eaLnBrk="1" latinLnBrk="0" hangingPunct="1">
                  <a:spcBef>
                    <a:spcPct val="20000"/>
                  </a:spcBef>
                  <a:buFont typeface="Wingdings 2" pitchFamily="18" charset="2"/>
                  <a:buChar char=""/>
                  <a:defRPr sz="2600" kern="1200">
                    <a:solidFill>
                      <a:schemeClr val="bg1"/>
                    </a:solidFill>
                    <a:latin typeface="+mn-lt"/>
                    <a:ea typeface="+mn-ea"/>
                    <a:cs typeface="+mn-cs"/>
                  </a:defRPr>
                </a:lvl2pPr>
                <a:lvl3pPr marL="1143000" indent="-228600" algn="l" defTabSz="914400" rtl="0" eaLnBrk="1" latinLnBrk="0" hangingPunct="1">
                  <a:spcBef>
                    <a:spcPct val="20000"/>
                  </a:spcBef>
                  <a:buFont typeface="Wingdings 2" pitchFamily="18" charset="2"/>
                  <a:buChar char=""/>
                  <a:defRPr sz="2600" kern="1200">
                    <a:solidFill>
                      <a:schemeClr val="bg1"/>
                    </a:solidFill>
                    <a:latin typeface="+mn-lt"/>
                    <a:ea typeface="+mn-ea"/>
                    <a:cs typeface="+mn-cs"/>
                  </a:defRPr>
                </a:lvl3pPr>
                <a:lvl4pPr marL="1600200" indent="-228600" algn="l" defTabSz="914400" rtl="0" eaLnBrk="1" latinLnBrk="0" hangingPunct="1">
                  <a:spcBef>
                    <a:spcPct val="20000"/>
                  </a:spcBef>
                  <a:buFont typeface="Wingdings 2" pitchFamily="18" charset="2"/>
                  <a:buChar char=""/>
                  <a:defRPr sz="2600" kern="1200">
                    <a:solidFill>
                      <a:schemeClr val="bg1"/>
                    </a:solidFill>
                    <a:latin typeface="+mn-lt"/>
                    <a:ea typeface="+mn-ea"/>
                    <a:cs typeface="+mn-cs"/>
                  </a:defRPr>
                </a:lvl4pPr>
                <a:lvl5pPr marL="2057400" indent="-228600" algn="l" defTabSz="914400" rtl="0" eaLnBrk="1" latinLnBrk="0" hangingPunct="1">
                  <a:spcBef>
                    <a:spcPct val="20000"/>
                  </a:spcBef>
                  <a:buFont typeface="Wingdings 2" pitchFamily="18" charset="2"/>
                  <a:buChar char=""/>
                  <a:defRPr sz="2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800" dirty="0">
                    <a:solidFill>
                      <a:schemeClr val="accent3"/>
                    </a:solidFill>
                  </a:rPr>
                  <a:t>Base = Big circle – </a:t>
                </a:r>
                <a:r>
                  <a:rPr lang="en-US" sz="2800" dirty="0" err="1">
                    <a:solidFill>
                      <a:schemeClr val="accent3"/>
                    </a:solidFill>
                  </a:rPr>
                  <a:t>Sm</a:t>
                </a:r>
                <a:r>
                  <a:rPr lang="en-US" sz="2800" dirty="0">
                    <a:solidFill>
                      <a:schemeClr val="accent3"/>
                    </a:solidFill>
                  </a:rPr>
                  <a:t> circle</a:t>
                </a:r>
              </a:p>
              <a:p>
                <a14:m>
                  <m:oMath xmlns:m="http://schemas.openxmlformats.org/officeDocument/2006/math">
                    <m:r>
                      <a:rPr lang="en-US" sz="2800" b="0" i="1" smtClean="0">
                        <a:solidFill>
                          <a:schemeClr val="accent3"/>
                        </a:solidFill>
                        <a:latin typeface="Cambria Math" panose="02040503050406030204" pitchFamily="18" charset="0"/>
                      </a:rPr>
                      <m:t>𝐵</m:t>
                    </m:r>
                    <m:r>
                      <a:rPr lang="en-US" sz="2800" b="0" i="1" smtClean="0">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𝜋</m:t>
                    </m:r>
                    <m:sSubSup>
                      <m:sSubSupPr>
                        <m:ctrlPr>
                          <a:rPr lang="en-US" sz="2800" b="0" i="1" smtClean="0">
                            <a:solidFill>
                              <a:schemeClr val="accent3"/>
                            </a:solidFill>
                            <a:latin typeface="Cambria Math" panose="02040503050406030204" pitchFamily="18" charset="0"/>
                          </a:rPr>
                        </m:ctrlPr>
                      </m:sSubSupPr>
                      <m:e>
                        <m:r>
                          <a:rPr lang="en-US" sz="2800" b="0" i="1" smtClean="0">
                            <a:solidFill>
                              <a:schemeClr val="accent3"/>
                            </a:solidFill>
                            <a:latin typeface="Cambria Math" panose="02040503050406030204" pitchFamily="18" charset="0"/>
                          </a:rPr>
                          <m:t>𝑟</m:t>
                        </m:r>
                      </m:e>
                      <m:sub>
                        <m:r>
                          <a:rPr lang="en-US" sz="2800" b="0" i="1" smtClean="0">
                            <a:solidFill>
                              <a:schemeClr val="accent3"/>
                            </a:solidFill>
                            <a:latin typeface="Cambria Math" panose="02040503050406030204" pitchFamily="18" charset="0"/>
                          </a:rPr>
                          <m:t>𝑏𝑖𝑔</m:t>
                        </m:r>
                      </m:sub>
                      <m:sup>
                        <m:r>
                          <a:rPr lang="en-US" sz="2800" b="0" i="1" smtClean="0">
                            <a:solidFill>
                              <a:schemeClr val="accent3"/>
                            </a:solidFill>
                            <a:latin typeface="Cambria Math" panose="02040503050406030204" pitchFamily="18" charset="0"/>
                          </a:rPr>
                          <m:t>2</m:t>
                        </m:r>
                      </m:sup>
                    </m:sSubSup>
                    <m:r>
                      <a:rPr lang="en-US" sz="2800" b="0" i="1" smtClean="0">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𝜋</m:t>
                    </m:r>
                    <m:sSubSup>
                      <m:sSubSupPr>
                        <m:ctrlPr>
                          <a:rPr lang="en-US" sz="2800" b="0" i="1" smtClean="0">
                            <a:solidFill>
                              <a:schemeClr val="accent3"/>
                            </a:solidFill>
                            <a:latin typeface="Cambria Math" panose="02040503050406030204" pitchFamily="18" charset="0"/>
                          </a:rPr>
                        </m:ctrlPr>
                      </m:sSubSupPr>
                      <m:e>
                        <m:r>
                          <a:rPr lang="en-US" sz="2800" b="0" i="1" smtClean="0">
                            <a:solidFill>
                              <a:schemeClr val="accent3"/>
                            </a:solidFill>
                            <a:latin typeface="Cambria Math" panose="02040503050406030204" pitchFamily="18" charset="0"/>
                          </a:rPr>
                          <m:t>𝑟</m:t>
                        </m:r>
                      </m:e>
                      <m:sub>
                        <m:r>
                          <a:rPr lang="en-US" sz="2800" b="0" i="1" smtClean="0">
                            <a:solidFill>
                              <a:schemeClr val="accent3"/>
                            </a:solidFill>
                            <a:latin typeface="Cambria Math" panose="02040503050406030204" pitchFamily="18" charset="0"/>
                          </a:rPr>
                          <m:t>𝑠𝑚</m:t>
                        </m:r>
                      </m:sub>
                      <m:sup>
                        <m:r>
                          <a:rPr lang="en-US" sz="2800" b="0" i="1" smtClean="0">
                            <a:solidFill>
                              <a:schemeClr val="accent3"/>
                            </a:solidFill>
                            <a:latin typeface="Cambria Math" panose="02040503050406030204" pitchFamily="18" charset="0"/>
                          </a:rPr>
                          <m:t>2</m:t>
                        </m:r>
                      </m:sup>
                    </m:sSubSup>
                  </m:oMath>
                </a14:m>
                <a:endParaRPr lang="en-US" sz="2800" dirty="0">
                  <a:solidFill>
                    <a:schemeClr val="accent3"/>
                  </a:solidFill>
                </a:endParaRPr>
              </a:p>
              <a:p>
                <a14:m>
                  <m:oMath xmlns:m="http://schemas.openxmlformats.org/officeDocument/2006/math">
                    <m:r>
                      <a:rPr lang="en-US" sz="2800" b="0" i="1" smtClean="0">
                        <a:solidFill>
                          <a:schemeClr val="accent3"/>
                        </a:solidFill>
                        <a:latin typeface="Cambria Math" panose="02040503050406030204" pitchFamily="18" charset="0"/>
                      </a:rPr>
                      <m:t>𝐵</m:t>
                    </m:r>
                    <m:r>
                      <a:rPr lang="en-US" sz="2800" b="0" i="1" smtClean="0">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𝜋</m:t>
                    </m:r>
                    <m:sSup>
                      <m:sSupPr>
                        <m:ctrlPr>
                          <a:rPr lang="en-US" sz="2800" b="0" i="1" smtClean="0">
                            <a:solidFill>
                              <a:schemeClr val="accent3"/>
                            </a:solidFill>
                            <a:latin typeface="Cambria Math" panose="02040503050406030204" pitchFamily="18" charset="0"/>
                          </a:rPr>
                        </m:ctrlPr>
                      </m:sSupPr>
                      <m:e>
                        <m:d>
                          <m:dPr>
                            <m:ctrlPr>
                              <a:rPr lang="en-US" sz="2800" b="0" i="1" smtClean="0">
                                <a:solidFill>
                                  <a:schemeClr val="accent3"/>
                                </a:solidFill>
                                <a:latin typeface="Cambria Math" panose="02040503050406030204" pitchFamily="18" charset="0"/>
                              </a:rPr>
                            </m:ctrlPr>
                          </m:dPr>
                          <m:e>
                            <m:f>
                              <m:fPr>
                                <m:ctrlPr>
                                  <a:rPr lang="en-US" sz="2800" b="0" i="1" smtClean="0">
                                    <a:solidFill>
                                      <a:schemeClr val="accent3"/>
                                    </a:solidFill>
                                    <a:latin typeface="Cambria Math" panose="02040503050406030204" pitchFamily="18" charset="0"/>
                                  </a:rPr>
                                </m:ctrlPr>
                              </m:fPr>
                              <m:num>
                                <m:r>
                                  <a:rPr lang="en-US" sz="2800" b="0" i="1" smtClean="0">
                                    <a:solidFill>
                                      <a:schemeClr val="accent3"/>
                                    </a:solidFill>
                                    <a:latin typeface="Cambria Math" panose="02040503050406030204" pitchFamily="18" charset="0"/>
                                  </a:rPr>
                                  <m:t>1</m:t>
                                </m:r>
                              </m:num>
                              <m:den>
                                <m:r>
                                  <a:rPr lang="en-US" sz="2800" b="0" i="1" smtClean="0">
                                    <a:solidFill>
                                      <a:schemeClr val="accent3"/>
                                    </a:solidFill>
                                    <a:latin typeface="Cambria Math" panose="02040503050406030204" pitchFamily="18" charset="0"/>
                                  </a:rPr>
                                  <m:t>2</m:t>
                                </m:r>
                              </m:den>
                            </m:f>
                          </m:e>
                        </m:d>
                      </m:e>
                      <m:sup>
                        <m:r>
                          <a:rPr lang="en-US" sz="2800" b="0" i="1" smtClean="0">
                            <a:solidFill>
                              <a:schemeClr val="accent3"/>
                            </a:solidFill>
                            <a:latin typeface="Cambria Math" panose="02040503050406030204" pitchFamily="18" charset="0"/>
                          </a:rPr>
                          <m:t>2</m:t>
                        </m:r>
                      </m:sup>
                    </m:sSup>
                    <m:r>
                      <a:rPr lang="en-US" sz="2800" b="0" i="1" smtClean="0">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𝜋</m:t>
                    </m:r>
                    <m:sSup>
                      <m:sSupPr>
                        <m:ctrlPr>
                          <a:rPr lang="en-US" sz="2800" b="0" i="1" smtClean="0">
                            <a:solidFill>
                              <a:schemeClr val="accent3"/>
                            </a:solidFill>
                            <a:latin typeface="Cambria Math" panose="02040503050406030204" pitchFamily="18" charset="0"/>
                          </a:rPr>
                        </m:ctrlPr>
                      </m:sSupPr>
                      <m:e>
                        <m:d>
                          <m:dPr>
                            <m:ctrlPr>
                              <a:rPr lang="en-US" sz="2800" b="0" i="1" smtClean="0">
                                <a:solidFill>
                                  <a:schemeClr val="accent3"/>
                                </a:solidFill>
                                <a:latin typeface="Cambria Math" panose="02040503050406030204" pitchFamily="18" charset="0"/>
                              </a:rPr>
                            </m:ctrlPr>
                          </m:dPr>
                          <m:e>
                            <m:f>
                              <m:fPr>
                                <m:ctrlPr>
                                  <a:rPr lang="en-US" sz="2800" b="0" i="1" smtClean="0">
                                    <a:solidFill>
                                      <a:schemeClr val="accent3"/>
                                    </a:solidFill>
                                    <a:latin typeface="Cambria Math" panose="02040503050406030204" pitchFamily="18" charset="0"/>
                                  </a:rPr>
                                </m:ctrlPr>
                              </m:fPr>
                              <m:num>
                                <m:r>
                                  <a:rPr lang="en-US" sz="2800" b="0" i="1" smtClean="0">
                                    <a:solidFill>
                                      <a:schemeClr val="accent3"/>
                                    </a:solidFill>
                                    <a:latin typeface="Cambria Math" panose="02040503050406030204" pitchFamily="18" charset="0"/>
                                  </a:rPr>
                                  <m:t>3</m:t>
                                </m:r>
                              </m:num>
                              <m:den>
                                <m:r>
                                  <a:rPr lang="en-US" sz="2800" b="0" i="1" smtClean="0">
                                    <a:solidFill>
                                      <a:schemeClr val="accent3"/>
                                    </a:solidFill>
                                    <a:latin typeface="Cambria Math" panose="02040503050406030204" pitchFamily="18" charset="0"/>
                                  </a:rPr>
                                  <m:t>8</m:t>
                                </m:r>
                              </m:den>
                            </m:f>
                          </m:e>
                        </m:d>
                      </m:e>
                      <m:sup>
                        <m:r>
                          <a:rPr lang="en-US" sz="2800" b="0" i="1" smtClean="0">
                            <a:solidFill>
                              <a:schemeClr val="accent3"/>
                            </a:solidFill>
                            <a:latin typeface="Cambria Math" panose="02040503050406030204" pitchFamily="18" charset="0"/>
                          </a:rPr>
                          <m:t>2</m:t>
                        </m:r>
                      </m:sup>
                    </m:sSup>
                  </m:oMath>
                </a14:m>
                <a:br>
                  <a:rPr lang="en-US" sz="2800" b="0" i="1" dirty="0">
                    <a:solidFill>
                      <a:schemeClr val="accent3"/>
                    </a:solidFill>
                    <a:latin typeface="Cambria Math" panose="02040503050406030204" pitchFamily="18" charset="0"/>
                  </a:rPr>
                </a:br>
                <a14:m>
                  <m:oMath xmlns:m="http://schemas.openxmlformats.org/officeDocument/2006/math">
                    <m:r>
                      <a:rPr lang="en-US" sz="2800" b="0" i="1" smtClean="0">
                        <a:solidFill>
                          <a:schemeClr val="accent3"/>
                        </a:solidFill>
                        <a:latin typeface="Cambria Math" panose="02040503050406030204" pitchFamily="18" charset="0"/>
                      </a:rPr>
                      <m:t>≈0.3436 </m:t>
                    </m:r>
                    <m:r>
                      <a:rPr lang="en-US" sz="2800" b="0" i="1" smtClean="0">
                        <a:solidFill>
                          <a:schemeClr val="accent3"/>
                        </a:solidFill>
                        <a:latin typeface="Cambria Math" panose="02040503050406030204" pitchFamily="18" charset="0"/>
                      </a:rPr>
                      <m:t>𝑖</m:t>
                    </m:r>
                    <m:sSup>
                      <m:sSupPr>
                        <m:ctrlPr>
                          <a:rPr lang="en-US" sz="2800" b="0" i="1" smtClean="0">
                            <a:solidFill>
                              <a:schemeClr val="accent3"/>
                            </a:solidFill>
                            <a:latin typeface="Cambria Math" panose="02040503050406030204" pitchFamily="18" charset="0"/>
                          </a:rPr>
                        </m:ctrlPr>
                      </m:sSupPr>
                      <m:e>
                        <m:r>
                          <a:rPr lang="en-US" sz="2800" b="0" i="1" smtClean="0">
                            <a:solidFill>
                              <a:schemeClr val="accent3"/>
                            </a:solidFill>
                            <a:latin typeface="Cambria Math" panose="02040503050406030204" pitchFamily="18" charset="0"/>
                          </a:rPr>
                          <m:t>𝑛</m:t>
                        </m:r>
                      </m:e>
                      <m:sup>
                        <m:r>
                          <a:rPr lang="en-US" sz="2800" b="0" i="1" smtClean="0">
                            <a:solidFill>
                              <a:schemeClr val="accent3"/>
                            </a:solidFill>
                            <a:latin typeface="Cambria Math" panose="02040503050406030204" pitchFamily="18" charset="0"/>
                          </a:rPr>
                          <m:t>2</m:t>
                        </m:r>
                      </m:sup>
                    </m:sSup>
                  </m:oMath>
                </a14:m>
                <a:endParaRPr lang="en-US" sz="2800" dirty="0">
                  <a:solidFill>
                    <a:srgbClr val="FFFF00"/>
                  </a:solidFill>
                </a:endParaRPr>
              </a:p>
              <a:p>
                <a:r>
                  <a:rPr lang="en-US" sz="2800" dirty="0">
                    <a:solidFill>
                      <a:schemeClr val="accent5"/>
                    </a:solidFill>
                  </a:rPr>
                  <a:t>Find the height of 1 washer</a:t>
                </a:r>
              </a:p>
              <a:p>
                <a14:m>
                  <m:oMath xmlns:m="http://schemas.openxmlformats.org/officeDocument/2006/math">
                    <m:r>
                      <a:rPr lang="en-US" sz="2800" b="0" i="1" dirty="0" smtClean="0">
                        <a:solidFill>
                          <a:schemeClr val="accent5"/>
                        </a:solidFill>
                        <a:latin typeface="Cambria Math" panose="02040503050406030204" pitchFamily="18" charset="0"/>
                      </a:rPr>
                      <m:t>h</m:t>
                    </m:r>
                    <m:r>
                      <a:rPr lang="en-US" sz="2800" b="0" i="1" dirty="0" smtClean="0">
                        <a:solidFill>
                          <a:schemeClr val="accent5"/>
                        </a:solidFill>
                        <a:latin typeface="Cambria Math" panose="02040503050406030204" pitchFamily="18" charset="0"/>
                      </a:rPr>
                      <m:t>=</m:t>
                    </m:r>
                    <m:f>
                      <m:fPr>
                        <m:ctrlPr>
                          <a:rPr lang="en-US" sz="2800" i="1" dirty="0" smtClean="0">
                            <a:solidFill>
                              <a:schemeClr val="accent5"/>
                            </a:solidFill>
                            <a:latin typeface="Cambria Math" panose="02040503050406030204" pitchFamily="18" charset="0"/>
                          </a:rPr>
                        </m:ctrlPr>
                      </m:fPr>
                      <m:num>
                        <m:r>
                          <a:rPr lang="en-US" sz="2800" i="1" dirty="0" smtClean="0">
                            <a:solidFill>
                              <a:schemeClr val="accent5"/>
                            </a:solidFill>
                            <a:latin typeface="Cambria Math" panose="02040503050406030204" pitchFamily="18" charset="0"/>
                          </a:rPr>
                          <m:t>9</m:t>
                        </m:r>
                        <m:r>
                          <a:rPr lang="en-US" sz="2800" b="0" i="1" dirty="0" smtClean="0">
                            <a:solidFill>
                              <a:schemeClr val="accent5"/>
                            </a:solidFill>
                            <a:latin typeface="Cambria Math" panose="02040503050406030204" pitchFamily="18" charset="0"/>
                          </a:rPr>
                          <m:t> </m:t>
                        </m:r>
                        <m:r>
                          <a:rPr lang="en-US" sz="2800" b="0" i="1" dirty="0" smtClean="0">
                            <a:solidFill>
                              <a:schemeClr val="accent5"/>
                            </a:solidFill>
                            <a:latin typeface="Cambria Math" panose="02040503050406030204" pitchFamily="18" charset="0"/>
                          </a:rPr>
                          <m:t>𝑖𝑛</m:t>
                        </m:r>
                      </m:num>
                      <m:den>
                        <m:r>
                          <a:rPr lang="en-US" sz="2800" i="1" dirty="0" smtClean="0">
                            <a:solidFill>
                              <a:schemeClr val="accent5"/>
                            </a:solidFill>
                            <a:latin typeface="Cambria Math" panose="02040503050406030204" pitchFamily="18" charset="0"/>
                          </a:rPr>
                          <m:t>150</m:t>
                        </m:r>
                      </m:den>
                    </m:f>
                    <m:r>
                      <a:rPr lang="en-US" sz="2800" b="0" i="1" dirty="0" smtClean="0">
                        <a:solidFill>
                          <a:schemeClr val="accent5"/>
                        </a:solidFill>
                        <a:latin typeface="Cambria Math" panose="02040503050406030204" pitchFamily="18" charset="0"/>
                      </a:rPr>
                      <m:t>=0.06 </m:t>
                    </m:r>
                    <m:r>
                      <a:rPr lang="en-US" sz="2800" b="0" i="1" dirty="0" smtClean="0">
                        <a:solidFill>
                          <a:schemeClr val="accent5"/>
                        </a:solidFill>
                        <a:latin typeface="Cambria Math" panose="02040503050406030204" pitchFamily="18" charset="0"/>
                      </a:rPr>
                      <m:t>𝑖𝑛</m:t>
                    </m:r>
                  </m:oMath>
                </a14:m>
                <a:endParaRPr lang="en-US" sz="2800" b="0" dirty="0">
                  <a:solidFill>
                    <a:srgbClr val="FFFF00"/>
                  </a:solidFill>
                </a:endParaRPr>
              </a:p>
              <a:p>
                <a14:m>
                  <m:oMath xmlns:m="http://schemas.openxmlformats.org/officeDocument/2006/math">
                    <m:r>
                      <a:rPr lang="en-US" sz="2800" b="0" i="1" smtClean="0">
                        <a:solidFill>
                          <a:srgbClr val="FFFF00"/>
                        </a:solidFill>
                        <a:latin typeface="Cambria Math" panose="02040503050406030204" pitchFamily="18" charset="0"/>
                      </a:rPr>
                      <m:t>𝑉</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𝐵h</m:t>
                    </m:r>
                  </m:oMath>
                </a14:m>
                <a:endParaRPr lang="en-US" sz="2800" b="0" dirty="0">
                  <a:solidFill>
                    <a:srgbClr val="FFFF00"/>
                  </a:solidFill>
                </a:endParaRPr>
              </a:p>
              <a:p>
                <a14:m>
                  <m:oMath xmlns:m="http://schemas.openxmlformats.org/officeDocument/2006/math">
                    <m:r>
                      <a:rPr lang="en-US" sz="2800" b="0" i="1" smtClean="0">
                        <a:solidFill>
                          <a:srgbClr val="FFFF00"/>
                        </a:solidFill>
                        <a:latin typeface="Cambria Math" panose="02040503050406030204" pitchFamily="18" charset="0"/>
                      </a:rPr>
                      <m:t>𝑉</m:t>
                    </m:r>
                    <m:r>
                      <a:rPr lang="en-US" sz="2800" b="0" i="1" smtClean="0">
                        <a:solidFill>
                          <a:srgbClr val="FFFF00"/>
                        </a:solidFill>
                        <a:latin typeface="Cambria Math" panose="02040503050406030204" pitchFamily="18" charset="0"/>
                      </a:rPr>
                      <m:t>=</m:t>
                    </m:r>
                    <m:d>
                      <m:dPr>
                        <m:ctrlPr>
                          <a:rPr lang="en-US" sz="2800" b="0" i="1" smtClean="0">
                            <a:solidFill>
                              <a:srgbClr val="FFFF00"/>
                            </a:solidFill>
                            <a:latin typeface="Cambria Math" panose="02040503050406030204" pitchFamily="18" charset="0"/>
                          </a:rPr>
                        </m:ctrlPr>
                      </m:dPr>
                      <m:e>
                        <m:r>
                          <a:rPr lang="en-US" sz="2800" b="0" i="1" smtClean="0">
                            <a:solidFill>
                              <a:srgbClr val="FFFF00"/>
                            </a:solidFill>
                            <a:latin typeface="Cambria Math" panose="02040503050406030204" pitchFamily="18" charset="0"/>
                          </a:rPr>
                          <m:t>0.3436 </m:t>
                        </m:r>
                        <m:r>
                          <a:rPr lang="en-US" sz="2800" b="0" i="1" smtClean="0">
                            <a:solidFill>
                              <a:srgbClr val="FFFF00"/>
                            </a:solidFill>
                            <a:latin typeface="Cambria Math" panose="02040503050406030204" pitchFamily="18" charset="0"/>
                          </a:rPr>
                          <m:t>𝑖</m:t>
                        </m:r>
                        <m:sSup>
                          <m:sSupPr>
                            <m:ctrlPr>
                              <a:rPr lang="en-US" sz="2800" b="0" i="1" smtClean="0">
                                <a:solidFill>
                                  <a:srgbClr val="FFFF00"/>
                                </a:solidFill>
                                <a:latin typeface="Cambria Math" panose="02040503050406030204" pitchFamily="18" charset="0"/>
                              </a:rPr>
                            </m:ctrlPr>
                          </m:sSupPr>
                          <m:e>
                            <m:r>
                              <a:rPr lang="en-US" sz="2800" b="0" i="1" smtClean="0">
                                <a:solidFill>
                                  <a:srgbClr val="FFFF00"/>
                                </a:solidFill>
                                <a:latin typeface="Cambria Math" panose="02040503050406030204" pitchFamily="18" charset="0"/>
                              </a:rPr>
                              <m:t>𝑛</m:t>
                            </m:r>
                          </m:e>
                          <m:sup>
                            <m:r>
                              <a:rPr lang="en-US" sz="2800" b="0" i="1" smtClean="0">
                                <a:solidFill>
                                  <a:srgbClr val="FFFF00"/>
                                </a:solidFill>
                                <a:latin typeface="Cambria Math" panose="02040503050406030204" pitchFamily="18" charset="0"/>
                              </a:rPr>
                              <m:t>2</m:t>
                            </m:r>
                          </m:sup>
                        </m:sSup>
                      </m:e>
                    </m:d>
                    <m:d>
                      <m:dPr>
                        <m:ctrlPr>
                          <a:rPr lang="en-US" sz="2800" b="0" i="1" smtClean="0">
                            <a:solidFill>
                              <a:srgbClr val="FFFF00"/>
                            </a:solidFill>
                            <a:latin typeface="Cambria Math" panose="02040503050406030204" pitchFamily="18" charset="0"/>
                          </a:rPr>
                        </m:ctrlPr>
                      </m:dPr>
                      <m:e>
                        <m:r>
                          <a:rPr lang="en-US" sz="2800" b="0" i="1" smtClean="0">
                            <a:solidFill>
                              <a:srgbClr val="FFFF00"/>
                            </a:solidFill>
                            <a:latin typeface="Cambria Math" panose="02040503050406030204" pitchFamily="18" charset="0"/>
                          </a:rPr>
                          <m:t>0.06 </m:t>
                        </m:r>
                        <m:r>
                          <a:rPr lang="en-US" sz="2800" b="0" i="1" smtClean="0">
                            <a:solidFill>
                              <a:srgbClr val="FFFF00"/>
                            </a:solidFill>
                            <a:latin typeface="Cambria Math" panose="02040503050406030204" pitchFamily="18" charset="0"/>
                          </a:rPr>
                          <m:t>𝑖𝑛</m:t>
                        </m:r>
                      </m:e>
                    </m:d>
                  </m:oMath>
                </a14:m>
                <a:br>
                  <a:rPr lang="en-US" sz="2800" b="0" i="1" dirty="0">
                    <a:solidFill>
                      <a:srgbClr val="FFFF00"/>
                    </a:solidFill>
                    <a:latin typeface="Cambria Math" panose="02040503050406030204" pitchFamily="18" charset="0"/>
                  </a:rPr>
                </a:br>
                <a14:m>
                  <m:oMath xmlns:m="http://schemas.openxmlformats.org/officeDocument/2006/math">
                    <m:r>
                      <a:rPr lang="en-US" sz="2800" b="0" i="1" smtClean="0">
                        <a:solidFill>
                          <a:srgbClr val="FFFF00"/>
                        </a:solidFill>
                        <a:latin typeface="Cambria Math" panose="02040503050406030204" pitchFamily="18" charset="0"/>
                      </a:rPr>
                      <m:t>=0.021 </m:t>
                    </m:r>
                    <m:r>
                      <a:rPr lang="en-US" sz="2800" b="0" i="1" smtClean="0">
                        <a:solidFill>
                          <a:srgbClr val="FFFF00"/>
                        </a:solidFill>
                        <a:latin typeface="Cambria Math" panose="02040503050406030204" pitchFamily="18" charset="0"/>
                      </a:rPr>
                      <m:t>𝑖</m:t>
                    </m:r>
                    <m:sSup>
                      <m:sSupPr>
                        <m:ctrlPr>
                          <a:rPr lang="en-US" sz="2800" b="0" i="1" smtClean="0">
                            <a:solidFill>
                              <a:srgbClr val="FFFF00"/>
                            </a:solidFill>
                            <a:latin typeface="Cambria Math" panose="02040503050406030204" pitchFamily="18" charset="0"/>
                          </a:rPr>
                        </m:ctrlPr>
                      </m:sSupPr>
                      <m:e>
                        <m:r>
                          <a:rPr lang="en-US" sz="2800" b="0" i="1" smtClean="0">
                            <a:solidFill>
                              <a:srgbClr val="FFFF00"/>
                            </a:solidFill>
                            <a:latin typeface="Cambria Math" panose="02040503050406030204" pitchFamily="18" charset="0"/>
                          </a:rPr>
                          <m:t>𝑛</m:t>
                        </m:r>
                      </m:e>
                      <m:sup>
                        <m:r>
                          <a:rPr lang="en-US" sz="2800" b="0" i="1" smtClean="0">
                            <a:solidFill>
                              <a:srgbClr val="FFFF00"/>
                            </a:solidFill>
                            <a:latin typeface="Cambria Math" panose="02040503050406030204" pitchFamily="18" charset="0"/>
                          </a:rPr>
                          <m:t>3</m:t>
                        </m:r>
                      </m:sup>
                    </m:sSup>
                  </m:oMath>
                </a14:m>
                <a:endParaRPr lang="en-US" sz="2800" b="0" dirty="0">
                  <a:solidFill>
                    <a:srgbClr val="FFFF00"/>
                  </a:solidFill>
                </a:endParaRPr>
              </a:p>
            </p:txBody>
          </p:sp>
        </mc:Choice>
        <mc:Fallback xmlns="">
          <p:sp>
            <p:nvSpPr>
              <p:cNvPr id="6" name="Rectangle 3">
                <a:extLst>
                  <a:ext uri="{FF2B5EF4-FFF2-40B4-BE49-F238E27FC236}">
                    <a16:creationId xmlns:a16="http://schemas.microsoft.com/office/drawing/2014/main" id="{BEAE9EA9-D2E0-4D83-898C-483F82C679A4}"/>
                  </a:ext>
                </a:extLst>
              </p:cNvPr>
              <p:cNvSpPr txBox="1">
                <a:spLocks noRot="1" noChangeAspect="1" noMove="1" noResize="1" noEditPoints="1" noAdjustHandles="1" noChangeArrowheads="1" noChangeShapeType="1" noTextEdit="1"/>
              </p:cNvSpPr>
              <p:nvPr/>
            </p:nvSpPr>
            <p:spPr>
              <a:xfrm>
                <a:off x="5715000" y="1257301"/>
                <a:ext cx="3429000" cy="3315052"/>
              </a:xfrm>
              <a:prstGeom prst="rect">
                <a:avLst/>
              </a:prstGeom>
              <a:blipFill>
                <a:blip r:embed="rId4"/>
                <a:stretch>
                  <a:fillRect l="-1068" t="-2390"/>
                </a:stretch>
              </a:blipFill>
            </p:spPr>
            <p:txBody>
              <a:bodyPr/>
              <a:lstStyle/>
              <a:p>
                <a:r>
                  <a:rPr lang="en-US">
                    <a:noFill/>
                  </a:rPr>
                  <a:t> </a:t>
                </a:r>
              </a:p>
            </p:txBody>
          </p:sp>
        </mc:Fallback>
      </mc:AlternateContent>
    </p:spTree>
    <p:extLst>
      <p:ext uri="{BB962C8B-B14F-4D97-AF65-F5344CB8AC3E}">
        <p14:creationId xmlns:p14="http://schemas.microsoft.com/office/powerpoint/2010/main" val="383068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Autofit/>
          </a:bodyPr>
          <a:lstStyle/>
          <a:p>
            <a:r>
              <a:rPr lang="en-US" sz="4000" dirty="0"/>
              <a:t>12.4 Volume of Prisms and Cylinders</a:t>
            </a:r>
          </a:p>
        </p:txBody>
      </p:sp>
      <mc:AlternateContent xmlns:mc="http://schemas.openxmlformats.org/markup-compatibility/2006" xmlns:a14="http://schemas.microsoft.com/office/drawing/2010/main">
        <mc:Choice Requires="a14">
          <p:sp>
            <p:nvSpPr>
              <p:cNvPr id="63491" name="Rectangle 3"/>
              <p:cNvSpPr>
                <a:spLocks noGrp="1" noChangeArrowheads="1"/>
              </p:cNvSpPr>
              <p:nvPr>
                <p:ph sz="half" idx="2"/>
              </p:nvPr>
            </p:nvSpPr>
            <p:spPr>
              <a:xfrm>
                <a:off x="190500" y="2647950"/>
                <a:ext cx="3771900" cy="2469642"/>
              </a:xfrm>
            </p:spPr>
            <p:txBody>
              <a:bodyPr>
                <a:normAutofit fontScale="70000" lnSpcReduction="20000"/>
              </a:bodyPr>
              <a:lstStyle/>
              <a:p>
                <a:pPr eaLnBrk="1" hangingPunct="1"/>
                <a:r>
                  <a:rPr lang="en-US" dirty="0"/>
                  <a:t>Find the volume.</a:t>
                </a:r>
              </a:p>
              <a:p>
                <a14:m>
                  <m:oMath xmlns:m="http://schemas.openxmlformats.org/officeDocument/2006/math">
                    <m:r>
                      <a:rPr lang="en-US" b="0" i="1" smtClean="0">
                        <a:solidFill>
                          <a:schemeClr val="accent3"/>
                        </a:solidFill>
                        <a:latin typeface="Cambria Math" panose="02040503050406030204" pitchFamily="18" charset="0"/>
                      </a:rPr>
                      <m:t>𝐵</m:t>
                    </m:r>
                    <m:r>
                      <a:rPr lang="en-US" b="0" i="1" smtClean="0">
                        <a:solidFill>
                          <a:schemeClr val="accent3"/>
                        </a:solidFill>
                        <a:latin typeface="Cambria Math" panose="02040503050406030204" pitchFamily="18" charset="0"/>
                      </a:rPr>
                      <m:t>=</m:t>
                    </m:r>
                    <m:f>
                      <m:fPr>
                        <m:ctrlPr>
                          <a:rPr lang="en-US" b="0" i="1" smtClean="0">
                            <a:solidFill>
                              <a:schemeClr val="accent3"/>
                            </a:solidFill>
                            <a:latin typeface="Cambria Math" panose="02040503050406030204" pitchFamily="18" charset="0"/>
                          </a:rPr>
                        </m:ctrlPr>
                      </m:fPr>
                      <m:num>
                        <m:r>
                          <a:rPr lang="en-US" b="0" i="1" smtClean="0">
                            <a:solidFill>
                              <a:schemeClr val="accent3"/>
                            </a:solidFill>
                            <a:latin typeface="Cambria Math" panose="02040503050406030204" pitchFamily="18" charset="0"/>
                          </a:rPr>
                          <m:t>1</m:t>
                        </m:r>
                      </m:num>
                      <m:den>
                        <m:r>
                          <a:rPr lang="en-US" b="0" i="1" smtClean="0">
                            <a:solidFill>
                              <a:schemeClr val="accent3"/>
                            </a:solidFill>
                            <a:latin typeface="Cambria Math" panose="02040503050406030204" pitchFamily="18" charset="0"/>
                          </a:rPr>
                          <m:t>2</m:t>
                        </m:r>
                      </m:den>
                    </m:f>
                    <m:r>
                      <a:rPr lang="en-US" b="0" i="1" smtClean="0">
                        <a:solidFill>
                          <a:schemeClr val="accent3"/>
                        </a:solidFill>
                        <a:latin typeface="Cambria Math" panose="02040503050406030204" pitchFamily="18" charset="0"/>
                      </a:rPr>
                      <m:t>𝑏h</m:t>
                    </m:r>
                  </m:oMath>
                </a14:m>
                <a:endParaRPr lang="en-US" i="1" dirty="0">
                  <a:solidFill>
                    <a:schemeClr val="accent3"/>
                  </a:solidFill>
                  <a:latin typeface="Cambria Math"/>
                </a:endParaRPr>
              </a:p>
              <a:p>
                <a14:m>
                  <m:oMath xmlns:m="http://schemas.openxmlformats.org/officeDocument/2006/math">
                    <m:r>
                      <a:rPr lang="en-US" i="1" dirty="0">
                        <a:solidFill>
                          <a:schemeClr val="accent3"/>
                        </a:solidFill>
                        <a:latin typeface="Cambria Math"/>
                      </a:rPr>
                      <m:t>𝐵</m:t>
                    </m:r>
                    <m:r>
                      <a:rPr lang="en-US" i="1" dirty="0">
                        <a:solidFill>
                          <a:schemeClr val="accent3"/>
                        </a:solidFill>
                        <a:latin typeface="Cambria Math"/>
                      </a:rPr>
                      <m:t>=</m:t>
                    </m:r>
                    <m:f>
                      <m:fPr>
                        <m:ctrlPr>
                          <a:rPr lang="en-US" i="1" dirty="0">
                            <a:solidFill>
                              <a:schemeClr val="accent3"/>
                            </a:solidFill>
                            <a:latin typeface="Cambria Math" panose="02040503050406030204" pitchFamily="18" charset="0"/>
                          </a:rPr>
                        </m:ctrlPr>
                      </m:fPr>
                      <m:num>
                        <m:r>
                          <a:rPr lang="en-US" i="1" dirty="0">
                            <a:solidFill>
                              <a:schemeClr val="accent3"/>
                            </a:solidFill>
                            <a:latin typeface="Cambria Math"/>
                          </a:rPr>
                          <m:t>1</m:t>
                        </m:r>
                      </m:num>
                      <m:den>
                        <m:r>
                          <a:rPr lang="en-US" i="1" dirty="0">
                            <a:solidFill>
                              <a:schemeClr val="accent3"/>
                            </a:solidFill>
                            <a:latin typeface="Cambria Math"/>
                          </a:rPr>
                          <m:t>2</m:t>
                        </m:r>
                      </m:den>
                    </m:f>
                    <m:d>
                      <m:dPr>
                        <m:ctrlPr>
                          <a:rPr lang="en-US" i="1" dirty="0">
                            <a:solidFill>
                              <a:schemeClr val="accent3"/>
                            </a:solidFill>
                            <a:latin typeface="Cambria Math" panose="02040503050406030204" pitchFamily="18" charset="0"/>
                          </a:rPr>
                        </m:ctrlPr>
                      </m:dPr>
                      <m:e>
                        <m:r>
                          <a:rPr lang="en-US" i="1" dirty="0">
                            <a:solidFill>
                              <a:schemeClr val="accent3"/>
                            </a:solidFill>
                            <a:latin typeface="Cambria Math"/>
                          </a:rPr>
                          <m:t>9</m:t>
                        </m:r>
                      </m:e>
                    </m:d>
                    <m:d>
                      <m:dPr>
                        <m:ctrlPr>
                          <a:rPr lang="en-US" i="1" dirty="0">
                            <a:solidFill>
                              <a:schemeClr val="accent3"/>
                            </a:solidFill>
                            <a:latin typeface="Cambria Math" panose="02040503050406030204" pitchFamily="18" charset="0"/>
                          </a:rPr>
                        </m:ctrlPr>
                      </m:dPr>
                      <m:e>
                        <m:r>
                          <a:rPr lang="en-US" i="1" dirty="0">
                            <a:solidFill>
                              <a:schemeClr val="accent3"/>
                            </a:solidFill>
                            <a:latin typeface="Cambria Math"/>
                          </a:rPr>
                          <m:t>5</m:t>
                        </m:r>
                      </m:e>
                    </m:d>
                    <m:r>
                      <a:rPr lang="en-US" i="1" dirty="0">
                        <a:solidFill>
                          <a:schemeClr val="accent3"/>
                        </a:solidFill>
                        <a:latin typeface="Cambria Math"/>
                      </a:rPr>
                      <m:t>=22.5 </m:t>
                    </m:r>
                    <m:sSup>
                      <m:sSupPr>
                        <m:ctrlPr>
                          <a:rPr lang="en-US" i="1" dirty="0">
                            <a:solidFill>
                              <a:schemeClr val="accent3"/>
                            </a:solidFill>
                            <a:latin typeface="Cambria Math" panose="02040503050406030204" pitchFamily="18" charset="0"/>
                          </a:rPr>
                        </m:ctrlPr>
                      </m:sSupPr>
                      <m:e>
                        <m:r>
                          <a:rPr lang="en-US" i="1" dirty="0">
                            <a:solidFill>
                              <a:schemeClr val="accent3"/>
                            </a:solidFill>
                            <a:latin typeface="Cambria Math"/>
                          </a:rPr>
                          <m:t>𝑚</m:t>
                        </m:r>
                      </m:e>
                      <m:sup>
                        <m:r>
                          <a:rPr lang="en-US" i="1" dirty="0">
                            <a:solidFill>
                              <a:schemeClr val="accent3"/>
                            </a:solidFill>
                            <a:latin typeface="Cambria Math"/>
                          </a:rPr>
                          <m:t>2</m:t>
                        </m:r>
                      </m:sup>
                    </m:sSup>
                  </m:oMath>
                </a14:m>
                <a:endParaRPr lang="en-US" dirty="0">
                  <a:solidFill>
                    <a:srgbClr val="FFFF00"/>
                  </a:solidFill>
                </a:endParaRPr>
              </a:p>
              <a:p>
                <a14:m>
                  <m:oMath xmlns:m="http://schemas.openxmlformats.org/officeDocument/2006/math">
                    <m:r>
                      <a:rPr lang="en-US" b="0" i="1" smtClean="0">
                        <a:solidFill>
                          <a:srgbClr val="FFFF00"/>
                        </a:solidFill>
                        <a:latin typeface="Cambria Math" panose="02040503050406030204" pitchFamily="18" charset="0"/>
                      </a:rPr>
                      <m:t>𝑉</m:t>
                    </m:r>
                    <m:r>
                      <a:rPr lang="en-US" b="0" i="1" smtClean="0">
                        <a:solidFill>
                          <a:srgbClr val="FFFF00"/>
                        </a:solidFill>
                        <a:latin typeface="Cambria Math" panose="02040503050406030204" pitchFamily="18" charset="0"/>
                      </a:rPr>
                      <m:t>=</m:t>
                    </m:r>
                    <m:r>
                      <a:rPr lang="en-US" b="0" i="1" smtClean="0">
                        <a:solidFill>
                          <a:srgbClr val="FFFF00"/>
                        </a:solidFill>
                        <a:latin typeface="Cambria Math" panose="02040503050406030204" pitchFamily="18" charset="0"/>
                      </a:rPr>
                      <m:t>𝐵h</m:t>
                    </m:r>
                  </m:oMath>
                </a14:m>
                <a:endParaRPr lang="en-US" i="1" dirty="0">
                  <a:solidFill>
                    <a:srgbClr val="FFFF00"/>
                  </a:solidFill>
                  <a:latin typeface="Cambria Math"/>
                </a:endParaRPr>
              </a:p>
              <a:p>
                <a14:m>
                  <m:oMath xmlns:m="http://schemas.openxmlformats.org/officeDocument/2006/math">
                    <m:r>
                      <a:rPr lang="en-US" i="1">
                        <a:solidFill>
                          <a:srgbClr val="FFFF00"/>
                        </a:solidFill>
                        <a:latin typeface="Cambria Math"/>
                      </a:rPr>
                      <m:t>𝑉</m:t>
                    </m:r>
                    <m:r>
                      <a:rPr lang="en-US" i="1">
                        <a:solidFill>
                          <a:srgbClr val="FFFF00"/>
                        </a:solidFill>
                        <a:latin typeface="Cambria Math"/>
                      </a:rPr>
                      <m:t>=</m:t>
                    </m:r>
                    <m:d>
                      <m:dPr>
                        <m:ctrlPr>
                          <a:rPr lang="en-US" i="1">
                            <a:solidFill>
                              <a:srgbClr val="FFFF00"/>
                            </a:solidFill>
                            <a:latin typeface="Cambria Math" panose="02040503050406030204" pitchFamily="18" charset="0"/>
                          </a:rPr>
                        </m:ctrlPr>
                      </m:dPr>
                      <m:e>
                        <m:r>
                          <a:rPr lang="en-US" i="1">
                            <a:solidFill>
                              <a:srgbClr val="FFFF00"/>
                            </a:solidFill>
                            <a:latin typeface="Cambria Math"/>
                          </a:rPr>
                          <m:t>22.5 </m:t>
                        </m:r>
                        <m:sSup>
                          <m:sSupPr>
                            <m:ctrlPr>
                              <a:rPr lang="en-US" i="1">
                                <a:solidFill>
                                  <a:srgbClr val="FFFF00"/>
                                </a:solidFill>
                                <a:latin typeface="Cambria Math" panose="02040503050406030204" pitchFamily="18" charset="0"/>
                              </a:rPr>
                            </m:ctrlPr>
                          </m:sSupPr>
                          <m:e>
                            <m:r>
                              <a:rPr lang="en-US" i="1">
                                <a:solidFill>
                                  <a:srgbClr val="FFFF00"/>
                                </a:solidFill>
                                <a:latin typeface="Cambria Math"/>
                              </a:rPr>
                              <m:t>𝑚</m:t>
                            </m:r>
                          </m:e>
                          <m:sup>
                            <m:r>
                              <a:rPr lang="en-US" i="1">
                                <a:solidFill>
                                  <a:srgbClr val="FFFF00"/>
                                </a:solidFill>
                                <a:latin typeface="Cambria Math"/>
                              </a:rPr>
                              <m:t>2</m:t>
                            </m:r>
                          </m:sup>
                        </m:sSup>
                      </m:e>
                    </m:d>
                    <m:d>
                      <m:dPr>
                        <m:ctrlPr>
                          <a:rPr lang="en-US" i="1">
                            <a:solidFill>
                              <a:srgbClr val="FFFF00"/>
                            </a:solidFill>
                            <a:latin typeface="Cambria Math" panose="02040503050406030204" pitchFamily="18" charset="0"/>
                          </a:rPr>
                        </m:ctrlPr>
                      </m:dPr>
                      <m:e>
                        <m:r>
                          <a:rPr lang="en-US" i="1">
                            <a:solidFill>
                              <a:srgbClr val="FFFF00"/>
                            </a:solidFill>
                            <a:latin typeface="Cambria Math"/>
                          </a:rPr>
                          <m:t>8 </m:t>
                        </m:r>
                        <m:r>
                          <a:rPr lang="en-US" i="1">
                            <a:solidFill>
                              <a:srgbClr val="FFFF00"/>
                            </a:solidFill>
                            <a:latin typeface="Cambria Math"/>
                          </a:rPr>
                          <m:t>𝑚</m:t>
                        </m:r>
                      </m:e>
                    </m:d>
                    <m:r>
                      <a:rPr lang="en-US" i="1">
                        <a:solidFill>
                          <a:srgbClr val="FFFF00"/>
                        </a:solidFill>
                        <a:latin typeface="Cambria Math"/>
                      </a:rPr>
                      <m:t>=180 </m:t>
                    </m:r>
                    <m:sSup>
                      <m:sSupPr>
                        <m:ctrlPr>
                          <a:rPr lang="en-US" i="1">
                            <a:solidFill>
                              <a:srgbClr val="FFFF00"/>
                            </a:solidFill>
                            <a:latin typeface="Cambria Math" panose="02040503050406030204" pitchFamily="18" charset="0"/>
                          </a:rPr>
                        </m:ctrlPr>
                      </m:sSupPr>
                      <m:e>
                        <m:r>
                          <a:rPr lang="en-US" i="1">
                            <a:solidFill>
                              <a:srgbClr val="FFFF00"/>
                            </a:solidFill>
                            <a:latin typeface="Cambria Math"/>
                          </a:rPr>
                          <m:t>𝑚</m:t>
                        </m:r>
                      </m:e>
                      <m:sup>
                        <m:r>
                          <a:rPr lang="en-US" i="1">
                            <a:solidFill>
                              <a:srgbClr val="FFFF00"/>
                            </a:solidFill>
                            <a:latin typeface="Cambria Math"/>
                          </a:rPr>
                          <m:t>3</m:t>
                        </m:r>
                      </m:sup>
                    </m:sSup>
                  </m:oMath>
                </a14:m>
                <a:endParaRPr lang="en-US" dirty="0">
                  <a:solidFill>
                    <a:srgbClr val="FFFF00"/>
                  </a:solidFill>
                </a:endParaRPr>
              </a:p>
              <a:p>
                <a:pPr eaLnBrk="1" hangingPunct="1"/>
                <a:endParaRPr lang="en-US" dirty="0"/>
              </a:p>
              <a:p>
                <a:r>
                  <a:rPr lang="en-US" i="1" dirty="0"/>
                  <a:t>822 #2-40 even = 20</a:t>
                </a:r>
                <a:endParaRPr lang="en-US" dirty="0"/>
              </a:p>
            </p:txBody>
          </p:sp>
        </mc:Choice>
        <mc:Fallback xmlns="">
          <p:sp>
            <p:nvSpPr>
              <p:cNvPr id="63491" name="Rectangle 3"/>
              <p:cNvSpPr>
                <a:spLocks noGrp="1" noRot="1" noChangeAspect="1" noMove="1" noResize="1" noEditPoints="1" noAdjustHandles="1" noChangeArrowheads="1" noChangeShapeType="1" noTextEdit="1"/>
              </p:cNvSpPr>
              <p:nvPr>
                <p:ph sz="half" idx="2"/>
              </p:nvPr>
            </p:nvSpPr>
            <p:spPr>
              <a:xfrm>
                <a:off x="190500" y="2647950"/>
                <a:ext cx="3771900" cy="2469642"/>
              </a:xfrm>
              <a:blipFill>
                <a:blip r:embed="rId3"/>
                <a:stretch>
                  <a:fillRect l="-808" t="-3202" b="-3202"/>
                </a:stretch>
              </a:blipFill>
            </p:spPr>
            <p:txBody>
              <a:bodyPr/>
              <a:lstStyle/>
              <a:p>
                <a:r>
                  <a:rPr lang="en-US">
                    <a:noFill/>
                  </a:rPr>
                  <a:t> </a:t>
                </a:r>
              </a:p>
            </p:txBody>
          </p:sp>
        </mc:Fallback>
      </mc:AlternateContent>
      <p:sp>
        <p:nvSpPr>
          <p:cNvPr id="46" name="TextBox 45"/>
          <p:cNvSpPr txBox="1"/>
          <p:nvPr/>
        </p:nvSpPr>
        <p:spPr>
          <a:xfrm>
            <a:off x="228600" y="1288018"/>
            <a:ext cx="8686800" cy="492443"/>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600" dirty="0" err="1"/>
              <a:t>Cavalieri’s</a:t>
            </a:r>
            <a:r>
              <a:rPr lang="en-US" sz="2600" dirty="0"/>
              <a:t> Principle</a:t>
            </a:r>
          </a:p>
        </p:txBody>
      </p:sp>
      <p:sp>
        <p:nvSpPr>
          <p:cNvPr id="47" name="TextBox 46"/>
          <p:cNvSpPr txBox="1"/>
          <p:nvPr/>
        </p:nvSpPr>
        <p:spPr>
          <a:xfrm>
            <a:off x="228600" y="1755398"/>
            <a:ext cx="8686800" cy="89255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lvl="1"/>
            <a:r>
              <a:rPr lang="en-US" sz="2600" dirty="0"/>
              <a:t>If two solids have the same height and the same cross-sectional area at every level, then they have the same volume.</a:t>
            </a:r>
          </a:p>
        </p:txBody>
      </p:sp>
      <p:pic>
        <p:nvPicPr>
          <p:cNvPr id="4098"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10050" y="2540508"/>
            <a:ext cx="4705350" cy="246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9533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1">
                                            <p:txEl>
                                              <p:pRg st="0" end="0"/>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5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3491">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34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uiExpand="1" build="p"/>
      <p:bldP spid="46" grpId="0" animBg="1"/>
      <p:bldP spid="4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Answers and Quiz</a:t>
            </a:r>
          </a:p>
        </p:txBody>
      </p:sp>
      <p:sp>
        <p:nvSpPr>
          <p:cNvPr id="3" name="Content Placeholder 2"/>
          <p:cNvSpPr>
            <a:spLocks noGrp="1"/>
          </p:cNvSpPr>
          <p:nvPr>
            <p:ph idx="1"/>
          </p:nvPr>
        </p:nvSpPr>
        <p:spPr/>
        <p:txBody>
          <a:bodyPr/>
          <a:lstStyle/>
          <a:p>
            <a:r>
              <a:rPr lang="en-US" dirty="0">
                <a:hlinkClick r:id="rId3" action="ppaction://hlinkpres?slideindex=1&amp;slidetitle="/>
              </a:rPr>
              <a:t>12. 4 Answers</a:t>
            </a:r>
            <a:endParaRPr lang="en-US" dirty="0"/>
          </a:p>
          <a:p>
            <a:endParaRPr lang="en-US" dirty="0"/>
          </a:p>
          <a:p>
            <a:r>
              <a:rPr lang="en-US" dirty="0">
                <a:hlinkClick r:id="rId4" action="ppaction://hlinkpres?slideindex=1&amp;slidetitle="/>
              </a:rPr>
              <a:t>12.4 Homework Quiz</a:t>
            </a:r>
            <a:endParaRPr lang="en-US" dirty="0"/>
          </a:p>
        </p:txBody>
      </p:sp>
    </p:spTree>
    <p:extLst>
      <p:ext uri="{BB962C8B-B14F-4D97-AF65-F5344CB8AC3E}">
        <p14:creationId xmlns:p14="http://schemas.microsoft.com/office/powerpoint/2010/main" val="3880217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12.5 Volume of Pyramids and Cones</a:t>
            </a:r>
          </a:p>
        </p:txBody>
      </p:sp>
      <p:sp>
        <p:nvSpPr>
          <p:cNvPr id="6" name="Content Placeholder 5"/>
          <p:cNvSpPr>
            <a:spLocks noGrp="1"/>
          </p:cNvSpPr>
          <p:nvPr>
            <p:ph idx="1"/>
          </p:nvPr>
        </p:nvSpPr>
        <p:spPr/>
        <p:txBody>
          <a:bodyPr/>
          <a:lstStyle/>
          <a:p>
            <a:r>
              <a:rPr lang="en-US" dirty="0"/>
              <a:t>How much ice cream will fill an ice cream cone?  </a:t>
            </a:r>
          </a:p>
          <a:p>
            <a:endParaRPr lang="en-US" dirty="0"/>
          </a:p>
          <a:p>
            <a:r>
              <a:rPr lang="en-US" dirty="0"/>
              <a:t>How could you find out without filling it with ice cream?  </a:t>
            </a:r>
          </a:p>
          <a:p>
            <a:endParaRPr lang="en-US" dirty="0"/>
          </a:p>
          <a:p>
            <a:r>
              <a:rPr lang="en-US" dirty="0"/>
              <a:t>What will you measure?  </a:t>
            </a:r>
          </a:p>
          <a:p>
            <a:endParaRPr lang="en-US" dirty="0"/>
          </a:p>
        </p:txBody>
      </p:sp>
    </p:spTree>
    <p:extLst>
      <p:ext uri="{BB962C8B-B14F-4D97-AF65-F5344CB8AC3E}">
        <p14:creationId xmlns:p14="http://schemas.microsoft.com/office/powerpoint/2010/main" val="111115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r>
              <a:rPr lang="en-US" sz="3600" dirty="0"/>
              <a:t>12.1 Explore Solids</a:t>
            </a:r>
            <a:endParaRPr lang="en-US" sz="4000" dirty="0"/>
          </a:p>
        </p:txBody>
      </p:sp>
      <p:pic>
        <p:nvPicPr>
          <p:cNvPr id="14341" name="Picture 5" descr="600px-Octagonal_prism"/>
          <p:cNvPicPr>
            <a:picLocks noGrp="1" noChangeAspect="1" noChangeArrowheads="1"/>
          </p:cNvPicPr>
          <p:nvPr>
            <p:ph idx="1"/>
          </p:nvPr>
        </p:nvPicPr>
        <p:blipFill rotWithShape="1">
          <a:blip r:embed="rId3">
            <a:clrChange>
              <a:clrFrom>
                <a:srgbClr val="F9F9F9"/>
              </a:clrFrom>
              <a:clrTo>
                <a:srgbClr val="F9F9F9">
                  <a:alpha val="0"/>
                </a:srgbClr>
              </a:clrTo>
            </a:clrChange>
            <a:extLst>
              <a:ext uri="{28A0092B-C50C-407E-A947-70E740481C1C}">
                <a14:useLocalDpi xmlns:a14="http://schemas.microsoft.com/office/drawing/2010/main" val="0"/>
              </a:ext>
            </a:extLst>
          </a:blip>
          <a:srcRect t="12500"/>
          <a:stretch/>
        </p:blipFill>
        <p:spPr>
          <a:xfrm>
            <a:off x="5684521" y="877824"/>
            <a:ext cx="3185158" cy="2571750"/>
          </a:xfrm>
          <a:noFill/>
        </p:spPr>
      </p:pic>
      <p:sp>
        <p:nvSpPr>
          <p:cNvPr id="14339" name="Rectangle 3"/>
          <p:cNvSpPr>
            <a:spLocks noGrp="1" noChangeArrowheads="1"/>
          </p:cNvSpPr>
          <p:nvPr>
            <p:ph type="body" sz="half" idx="4294967295"/>
          </p:nvPr>
        </p:nvSpPr>
        <p:spPr>
          <a:xfrm>
            <a:off x="457200" y="1371600"/>
            <a:ext cx="4953000" cy="3543300"/>
          </a:xfrm>
        </p:spPr>
        <p:txBody>
          <a:bodyPr>
            <a:normAutofit fontScale="92500" lnSpcReduction="10000"/>
          </a:bodyPr>
          <a:lstStyle/>
          <a:p>
            <a:pPr eaLnBrk="1" hangingPunct="1">
              <a:lnSpc>
                <a:spcPct val="80000"/>
              </a:lnSpc>
            </a:pPr>
            <a:r>
              <a:rPr lang="en-US" dirty="0">
                <a:solidFill>
                  <a:schemeClr val="bg1"/>
                </a:solidFill>
              </a:rPr>
              <a:t>Prism </a:t>
            </a:r>
          </a:p>
          <a:p>
            <a:pPr lvl="1">
              <a:lnSpc>
                <a:spcPct val="80000"/>
              </a:lnSpc>
            </a:pPr>
            <a:r>
              <a:rPr lang="en-US" dirty="0">
                <a:solidFill>
                  <a:schemeClr val="bg1"/>
                </a:solidFill>
              </a:rPr>
              <a:t>Polyhedron with two congruent surfaces on parallel planes (the 2 ends (</a:t>
            </a:r>
            <a:r>
              <a:rPr lang="en-US" b="1" dirty="0">
                <a:solidFill>
                  <a:schemeClr val="bg1"/>
                </a:solidFill>
              </a:rPr>
              <a:t>bases</a:t>
            </a:r>
            <a:r>
              <a:rPr lang="en-US" dirty="0">
                <a:solidFill>
                  <a:schemeClr val="bg1"/>
                </a:solidFill>
              </a:rPr>
              <a:t>) are the same)</a:t>
            </a:r>
          </a:p>
          <a:p>
            <a:pPr lvl="1">
              <a:lnSpc>
                <a:spcPct val="80000"/>
              </a:lnSpc>
            </a:pPr>
            <a:r>
              <a:rPr lang="en-US" dirty="0">
                <a:solidFill>
                  <a:schemeClr val="bg1"/>
                </a:solidFill>
              </a:rPr>
              <a:t>Named by bases (i.e. rectangular prism, triangular prism) </a:t>
            </a:r>
          </a:p>
          <a:p>
            <a:pPr eaLnBrk="1" hangingPunct="1">
              <a:lnSpc>
                <a:spcPct val="80000"/>
              </a:lnSpc>
            </a:pPr>
            <a:r>
              <a:rPr lang="en-US" dirty="0">
                <a:solidFill>
                  <a:schemeClr val="bg1"/>
                </a:solidFill>
              </a:rPr>
              <a:t>Cylinder </a:t>
            </a:r>
            <a:endParaRPr lang="en-US" dirty="0">
              <a:solidFill>
                <a:schemeClr val="bg1"/>
              </a:solidFill>
              <a:sym typeface="Wingdings" pitchFamily="2" charset="2"/>
            </a:endParaRPr>
          </a:p>
          <a:p>
            <a:pPr lvl="1">
              <a:lnSpc>
                <a:spcPct val="80000"/>
              </a:lnSpc>
            </a:pPr>
            <a:r>
              <a:rPr lang="en-US" dirty="0">
                <a:solidFill>
                  <a:schemeClr val="bg1"/>
                </a:solidFill>
              </a:rPr>
              <a:t>Solid with congruent circular bases on parallel planes (not a polyhedron)</a:t>
            </a:r>
          </a:p>
          <a:p>
            <a:pPr eaLnBrk="1" hangingPunct="1">
              <a:lnSpc>
                <a:spcPct val="80000"/>
              </a:lnSpc>
            </a:pPr>
            <a:endParaRPr lang="en-US" dirty="0">
              <a:solidFill>
                <a:schemeClr val="bg1"/>
              </a:solidFill>
            </a:endParaRPr>
          </a:p>
        </p:txBody>
      </p:sp>
      <p:sp>
        <p:nvSpPr>
          <p:cNvPr id="14342" name="AutoShape 6"/>
          <p:cNvSpPr>
            <a:spLocks noChangeArrowheads="1"/>
          </p:cNvSpPr>
          <p:nvPr/>
        </p:nvSpPr>
        <p:spPr bwMode="auto">
          <a:xfrm>
            <a:off x="6324600" y="3429000"/>
            <a:ext cx="1905000" cy="1371600"/>
          </a:xfrm>
          <a:prstGeom prst="can">
            <a:avLst>
              <a:gd name="adj" fmla="val 25000"/>
            </a:avLst>
          </a:prstGeom>
          <a:solidFill>
            <a:schemeClr val="accent1"/>
          </a:solidFill>
          <a:ln w="9525">
            <a:solidFill>
              <a:schemeClr val="tx1"/>
            </a:solidFill>
            <a:round/>
            <a:headEnd/>
            <a:tailEnd/>
          </a:ln>
        </p:spPr>
        <p:txBody>
          <a:bodyPr wrap="none" anchor="ctr"/>
          <a:lstStyle/>
          <a:p>
            <a:endParaRPr lang="en-US"/>
          </a:p>
        </p:txBody>
      </p:sp>
    </p:spTree>
    <p:extLst>
      <p:ext uri="{BB962C8B-B14F-4D97-AF65-F5344CB8AC3E}">
        <p14:creationId xmlns:p14="http://schemas.microsoft.com/office/powerpoint/2010/main" val="2919085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ntr" presetSubtype="0" fill="hold" nodeType="clickEffect">
                                  <p:stCondLst>
                                    <p:cond delay="0"/>
                                  </p:stCondLst>
                                  <p:childTnLst>
                                    <p:set>
                                      <p:cBhvr>
                                        <p:cTn id="14" dur="1" fill="hold">
                                          <p:stCondLst>
                                            <p:cond delay="0"/>
                                          </p:stCondLst>
                                        </p:cTn>
                                        <p:tgtEl>
                                          <p:spTgt spid="14341"/>
                                        </p:tgtEl>
                                        <p:attrNameLst>
                                          <p:attrName>style.visibility</p:attrName>
                                        </p:attrNameLst>
                                      </p:cBhvr>
                                      <p:to>
                                        <p:strVal val="visible"/>
                                      </p:to>
                                    </p:set>
                                    <p:animEffect transition="in" filter="wipe(down)">
                                      <p:cBhvr>
                                        <p:cTn id="15" dur="580">
                                          <p:stCondLst>
                                            <p:cond delay="0"/>
                                          </p:stCondLst>
                                        </p:cTn>
                                        <p:tgtEl>
                                          <p:spTgt spid="14341"/>
                                        </p:tgtEl>
                                      </p:cBhvr>
                                    </p:animEffect>
                                    <p:anim calcmode="lin" valueType="num">
                                      <p:cBhvr>
                                        <p:cTn id="16" dur="1822" tmFilter="0,0; 0.14,0.36; 0.43,0.73; 0.71,0.91; 1.0,1.0">
                                          <p:stCondLst>
                                            <p:cond delay="0"/>
                                          </p:stCondLst>
                                        </p:cTn>
                                        <p:tgtEl>
                                          <p:spTgt spid="14341"/>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4341"/>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4341"/>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4341"/>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4341"/>
                                        </p:tgtEl>
                                        <p:attrNameLst>
                                          <p:attrName>ppt_y</p:attrName>
                                        </p:attrNameLst>
                                      </p:cBhvr>
                                      <p:tavLst>
                                        <p:tav tm="0" fmla="#ppt_y-sin(pi*$)/81">
                                          <p:val>
                                            <p:fltVal val="0"/>
                                          </p:val>
                                        </p:tav>
                                        <p:tav tm="100000">
                                          <p:val>
                                            <p:fltVal val="1"/>
                                          </p:val>
                                        </p:tav>
                                      </p:tavLst>
                                    </p:anim>
                                    <p:animScale>
                                      <p:cBhvr>
                                        <p:cTn id="21" dur="26">
                                          <p:stCondLst>
                                            <p:cond delay="650"/>
                                          </p:stCondLst>
                                        </p:cTn>
                                        <p:tgtEl>
                                          <p:spTgt spid="14341"/>
                                        </p:tgtEl>
                                      </p:cBhvr>
                                      <p:to x="100000" y="60000"/>
                                    </p:animScale>
                                    <p:animScale>
                                      <p:cBhvr>
                                        <p:cTn id="22" dur="166" decel="50000">
                                          <p:stCondLst>
                                            <p:cond delay="676"/>
                                          </p:stCondLst>
                                        </p:cTn>
                                        <p:tgtEl>
                                          <p:spTgt spid="14341"/>
                                        </p:tgtEl>
                                      </p:cBhvr>
                                      <p:to x="100000" y="100000"/>
                                    </p:animScale>
                                    <p:animScale>
                                      <p:cBhvr>
                                        <p:cTn id="23" dur="26">
                                          <p:stCondLst>
                                            <p:cond delay="1312"/>
                                          </p:stCondLst>
                                        </p:cTn>
                                        <p:tgtEl>
                                          <p:spTgt spid="14341"/>
                                        </p:tgtEl>
                                      </p:cBhvr>
                                      <p:to x="100000" y="80000"/>
                                    </p:animScale>
                                    <p:animScale>
                                      <p:cBhvr>
                                        <p:cTn id="24" dur="166" decel="50000">
                                          <p:stCondLst>
                                            <p:cond delay="1338"/>
                                          </p:stCondLst>
                                        </p:cTn>
                                        <p:tgtEl>
                                          <p:spTgt spid="14341"/>
                                        </p:tgtEl>
                                      </p:cBhvr>
                                      <p:to x="100000" y="100000"/>
                                    </p:animScale>
                                    <p:animScale>
                                      <p:cBhvr>
                                        <p:cTn id="25" dur="26">
                                          <p:stCondLst>
                                            <p:cond delay="1642"/>
                                          </p:stCondLst>
                                        </p:cTn>
                                        <p:tgtEl>
                                          <p:spTgt spid="14341"/>
                                        </p:tgtEl>
                                      </p:cBhvr>
                                      <p:to x="100000" y="90000"/>
                                    </p:animScale>
                                    <p:animScale>
                                      <p:cBhvr>
                                        <p:cTn id="26" dur="166" decel="50000">
                                          <p:stCondLst>
                                            <p:cond delay="1668"/>
                                          </p:stCondLst>
                                        </p:cTn>
                                        <p:tgtEl>
                                          <p:spTgt spid="14341"/>
                                        </p:tgtEl>
                                      </p:cBhvr>
                                      <p:to x="100000" y="100000"/>
                                    </p:animScale>
                                    <p:animScale>
                                      <p:cBhvr>
                                        <p:cTn id="27" dur="26">
                                          <p:stCondLst>
                                            <p:cond delay="1808"/>
                                          </p:stCondLst>
                                        </p:cTn>
                                        <p:tgtEl>
                                          <p:spTgt spid="14341"/>
                                        </p:tgtEl>
                                      </p:cBhvr>
                                      <p:to x="100000" y="95000"/>
                                    </p:animScale>
                                    <p:animScale>
                                      <p:cBhvr>
                                        <p:cTn id="28" dur="166" decel="50000">
                                          <p:stCondLst>
                                            <p:cond delay="1834"/>
                                          </p:stCondLst>
                                        </p:cTn>
                                        <p:tgtEl>
                                          <p:spTgt spid="14341"/>
                                        </p:tgtEl>
                                      </p:cBhvr>
                                      <p:to x="100000" y="100000"/>
                                    </p:animScale>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339">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14342"/>
                                        </p:tgtEl>
                                        <p:attrNameLst>
                                          <p:attrName>style.visibility</p:attrName>
                                        </p:attrNameLst>
                                      </p:cBhvr>
                                      <p:to>
                                        <p:strVal val="visible"/>
                                      </p:to>
                                    </p:set>
                                    <p:animEffect transition="in" filter="wipe(down)">
                                      <p:cBhvr>
                                        <p:cTn id="39" dur="580">
                                          <p:stCondLst>
                                            <p:cond delay="0"/>
                                          </p:stCondLst>
                                        </p:cTn>
                                        <p:tgtEl>
                                          <p:spTgt spid="14342"/>
                                        </p:tgtEl>
                                      </p:cBhvr>
                                    </p:animEffect>
                                    <p:anim calcmode="lin" valueType="num">
                                      <p:cBhvr>
                                        <p:cTn id="40" dur="1822" tmFilter="0,0; 0.14,0.36; 0.43,0.73; 0.71,0.91; 1.0,1.0">
                                          <p:stCondLst>
                                            <p:cond delay="0"/>
                                          </p:stCondLst>
                                        </p:cTn>
                                        <p:tgtEl>
                                          <p:spTgt spid="1434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434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434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434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4342"/>
                                        </p:tgtEl>
                                        <p:attrNameLst>
                                          <p:attrName>ppt_y</p:attrName>
                                        </p:attrNameLst>
                                      </p:cBhvr>
                                      <p:tavLst>
                                        <p:tav tm="0" fmla="#ppt_y-sin(pi*$)/81">
                                          <p:val>
                                            <p:fltVal val="0"/>
                                          </p:val>
                                        </p:tav>
                                        <p:tav tm="100000">
                                          <p:val>
                                            <p:fltVal val="1"/>
                                          </p:val>
                                        </p:tav>
                                      </p:tavLst>
                                    </p:anim>
                                    <p:animScale>
                                      <p:cBhvr>
                                        <p:cTn id="45" dur="26">
                                          <p:stCondLst>
                                            <p:cond delay="650"/>
                                          </p:stCondLst>
                                        </p:cTn>
                                        <p:tgtEl>
                                          <p:spTgt spid="14342"/>
                                        </p:tgtEl>
                                      </p:cBhvr>
                                      <p:to x="100000" y="60000"/>
                                    </p:animScale>
                                    <p:animScale>
                                      <p:cBhvr>
                                        <p:cTn id="46" dur="166" decel="50000">
                                          <p:stCondLst>
                                            <p:cond delay="676"/>
                                          </p:stCondLst>
                                        </p:cTn>
                                        <p:tgtEl>
                                          <p:spTgt spid="14342"/>
                                        </p:tgtEl>
                                      </p:cBhvr>
                                      <p:to x="100000" y="100000"/>
                                    </p:animScale>
                                    <p:animScale>
                                      <p:cBhvr>
                                        <p:cTn id="47" dur="26">
                                          <p:stCondLst>
                                            <p:cond delay="1312"/>
                                          </p:stCondLst>
                                        </p:cTn>
                                        <p:tgtEl>
                                          <p:spTgt spid="14342"/>
                                        </p:tgtEl>
                                      </p:cBhvr>
                                      <p:to x="100000" y="80000"/>
                                    </p:animScale>
                                    <p:animScale>
                                      <p:cBhvr>
                                        <p:cTn id="48" dur="166" decel="50000">
                                          <p:stCondLst>
                                            <p:cond delay="1338"/>
                                          </p:stCondLst>
                                        </p:cTn>
                                        <p:tgtEl>
                                          <p:spTgt spid="14342"/>
                                        </p:tgtEl>
                                      </p:cBhvr>
                                      <p:to x="100000" y="100000"/>
                                    </p:animScale>
                                    <p:animScale>
                                      <p:cBhvr>
                                        <p:cTn id="49" dur="26">
                                          <p:stCondLst>
                                            <p:cond delay="1642"/>
                                          </p:stCondLst>
                                        </p:cTn>
                                        <p:tgtEl>
                                          <p:spTgt spid="14342"/>
                                        </p:tgtEl>
                                      </p:cBhvr>
                                      <p:to x="100000" y="90000"/>
                                    </p:animScale>
                                    <p:animScale>
                                      <p:cBhvr>
                                        <p:cTn id="50" dur="166" decel="50000">
                                          <p:stCondLst>
                                            <p:cond delay="1668"/>
                                          </p:stCondLst>
                                        </p:cTn>
                                        <p:tgtEl>
                                          <p:spTgt spid="14342"/>
                                        </p:tgtEl>
                                      </p:cBhvr>
                                      <p:to x="100000" y="100000"/>
                                    </p:animScale>
                                    <p:animScale>
                                      <p:cBhvr>
                                        <p:cTn id="51" dur="26">
                                          <p:stCondLst>
                                            <p:cond delay="1808"/>
                                          </p:stCondLst>
                                        </p:cTn>
                                        <p:tgtEl>
                                          <p:spTgt spid="14342"/>
                                        </p:tgtEl>
                                      </p:cBhvr>
                                      <p:to x="100000" y="95000"/>
                                    </p:animScale>
                                    <p:animScale>
                                      <p:cBhvr>
                                        <p:cTn id="52" dur="166" decel="50000">
                                          <p:stCondLst>
                                            <p:cond delay="1834"/>
                                          </p:stCondLst>
                                        </p:cTn>
                                        <p:tgtEl>
                                          <p:spTgt spid="143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P spid="1434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12.5 Volume of Pyramids and Cones</a:t>
            </a:r>
          </a:p>
        </p:txBody>
      </p:sp>
      <p:sp>
        <p:nvSpPr>
          <p:cNvPr id="4" name="TextBox 3"/>
          <p:cNvSpPr txBox="1"/>
          <p:nvPr/>
        </p:nvSpPr>
        <p:spPr>
          <a:xfrm>
            <a:off x="228600" y="1288018"/>
            <a:ext cx="868680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dirty="0"/>
              <a:t>Volume of a Pyramid</a:t>
            </a:r>
          </a:p>
        </p:txBody>
      </p:sp>
      <mc:AlternateContent xmlns:mc="http://schemas.openxmlformats.org/markup-compatibility/2006" xmlns:a14="http://schemas.microsoft.com/office/drawing/2010/main">
        <mc:Choice Requires="a14">
          <p:sp>
            <p:nvSpPr>
              <p:cNvPr id="5" name="TextBox 4"/>
              <p:cNvSpPr txBox="1"/>
              <p:nvPr/>
            </p:nvSpPr>
            <p:spPr>
              <a:xfrm>
                <a:off x="228600" y="1809750"/>
                <a:ext cx="8686800" cy="124418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a:rPr>
                        <m:t>𝑉</m:t>
                      </m:r>
                      <m:r>
                        <a:rPr lang="en-US" sz="2600" b="0" i="1" smtClean="0">
                          <a:latin typeface="Cambria Math"/>
                        </a:rPr>
                        <m:t>=</m:t>
                      </m:r>
                      <m:f>
                        <m:fPr>
                          <m:ctrlPr>
                            <a:rPr lang="en-US" sz="2600" b="0" i="1" smtClean="0">
                              <a:latin typeface="Cambria Math" panose="02040503050406030204" pitchFamily="18" charset="0"/>
                            </a:rPr>
                          </m:ctrlPr>
                        </m:fPr>
                        <m:num>
                          <m:r>
                            <a:rPr lang="en-US" sz="2600" b="0" i="1" smtClean="0">
                              <a:latin typeface="Cambria Math"/>
                            </a:rPr>
                            <m:t>1</m:t>
                          </m:r>
                        </m:num>
                        <m:den>
                          <m:r>
                            <a:rPr lang="en-US" sz="2600" b="0" i="1" smtClean="0">
                              <a:latin typeface="Cambria Math"/>
                            </a:rPr>
                            <m:t>3</m:t>
                          </m:r>
                        </m:den>
                      </m:f>
                      <m:r>
                        <a:rPr lang="en-US" sz="2600" b="0" i="1" smtClean="0">
                          <a:latin typeface="Cambria Math"/>
                        </a:rPr>
                        <m:t>𝐵h</m:t>
                      </m:r>
                    </m:oMath>
                  </m:oMathPara>
                </a14:m>
                <a:endParaRPr lang="en-US" sz="2600" dirty="0"/>
              </a:p>
              <a:p>
                <a:r>
                  <a:rPr lang="en-US" sz="2600" dirty="0"/>
                  <a:t>Where B = base area, h = height of pyramid</a:t>
                </a:r>
              </a:p>
            </p:txBody>
          </p:sp>
        </mc:Choice>
        <mc:Fallback xmlns="">
          <p:sp>
            <p:nvSpPr>
              <p:cNvPr id="5" name="TextBox 4"/>
              <p:cNvSpPr txBox="1">
                <a:spLocks noRot="1" noChangeAspect="1" noMove="1" noResize="1" noEditPoints="1" noAdjustHandles="1" noChangeArrowheads="1" noChangeShapeType="1" noTextEdit="1"/>
              </p:cNvSpPr>
              <p:nvPr/>
            </p:nvSpPr>
            <p:spPr>
              <a:xfrm>
                <a:off x="228600" y="1809750"/>
                <a:ext cx="8686800" cy="1244187"/>
              </a:xfrm>
              <a:prstGeom prst="rect">
                <a:avLst/>
              </a:prstGeom>
              <a:blipFill rotWithShape="1">
                <a:blip r:embed="rId3"/>
                <a:stretch>
                  <a:fillRect/>
                </a:stretch>
              </a:blipFill>
            </p:spPr>
            <p:txBody>
              <a:bodyPr/>
              <a:lstStyle/>
              <a:p>
                <a:r>
                  <a:rPr lang="en-US">
                    <a:noFill/>
                  </a:rPr>
                  <a:t> </a:t>
                </a:r>
              </a:p>
            </p:txBody>
          </p:sp>
        </mc:Fallback>
      </mc:AlternateContent>
      <p:sp>
        <p:nvSpPr>
          <p:cNvPr id="6" name="TextBox 5"/>
          <p:cNvSpPr txBox="1"/>
          <p:nvPr/>
        </p:nvSpPr>
        <p:spPr>
          <a:xfrm>
            <a:off x="209550" y="3116818"/>
            <a:ext cx="868680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dirty="0"/>
              <a:t>Volume of a Cone</a:t>
            </a:r>
          </a:p>
        </p:txBody>
      </p:sp>
      <mc:AlternateContent xmlns:mc="http://schemas.openxmlformats.org/markup-compatibility/2006" xmlns:a14="http://schemas.microsoft.com/office/drawing/2010/main">
        <mc:Choice Requires="a14">
          <p:sp>
            <p:nvSpPr>
              <p:cNvPr id="7" name="TextBox 6"/>
              <p:cNvSpPr txBox="1"/>
              <p:nvPr/>
            </p:nvSpPr>
            <p:spPr>
              <a:xfrm>
                <a:off x="209550" y="3638550"/>
                <a:ext cx="8686800" cy="124418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a:rPr>
                        <m:t>𝑉</m:t>
                      </m:r>
                      <m:r>
                        <a:rPr lang="en-US" sz="2600" b="0" i="1" smtClean="0">
                          <a:latin typeface="Cambria Math"/>
                        </a:rPr>
                        <m:t>=</m:t>
                      </m:r>
                      <m:f>
                        <m:fPr>
                          <m:ctrlPr>
                            <a:rPr lang="en-US" sz="2600" b="0" i="1" smtClean="0">
                              <a:latin typeface="Cambria Math" panose="02040503050406030204" pitchFamily="18" charset="0"/>
                            </a:rPr>
                          </m:ctrlPr>
                        </m:fPr>
                        <m:num>
                          <m:r>
                            <a:rPr lang="en-US" sz="2600" b="0" i="1" smtClean="0">
                              <a:latin typeface="Cambria Math"/>
                            </a:rPr>
                            <m:t>1</m:t>
                          </m:r>
                        </m:num>
                        <m:den>
                          <m:r>
                            <a:rPr lang="en-US" sz="2600" b="0" i="1" smtClean="0">
                              <a:latin typeface="Cambria Math"/>
                            </a:rPr>
                            <m:t>3</m:t>
                          </m:r>
                        </m:den>
                      </m:f>
                      <m:r>
                        <a:rPr lang="en-US" sz="2600" b="0" i="1" smtClean="0">
                          <a:latin typeface="Cambria Math"/>
                        </a:rPr>
                        <m:t>𝜋</m:t>
                      </m:r>
                      <m:sSup>
                        <m:sSupPr>
                          <m:ctrlPr>
                            <a:rPr lang="en-US" sz="2600" b="0" i="1" smtClean="0">
                              <a:latin typeface="Cambria Math" panose="02040503050406030204" pitchFamily="18" charset="0"/>
                            </a:rPr>
                          </m:ctrlPr>
                        </m:sSupPr>
                        <m:e>
                          <m:r>
                            <a:rPr lang="en-US" sz="2600" b="0" i="1" smtClean="0">
                              <a:latin typeface="Cambria Math"/>
                            </a:rPr>
                            <m:t>𝑟</m:t>
                          </m:r>
                        </m:e>
                        <m:sup>
                          <m:r>
                            <a:rPr lang="en-US" sz="2600" b="0" i="1" smtClean="0">
                              <a:latin typeface="Cambria Math"/>
                            </a:rPr>
                            <m:t>2</m:t>
                          </m:r>
                        </m:sup>
                      </m:sSup>
                      <m:r>
                        <a:rPr lang="en-US" sz="2600" b="0" i="1" smtClean="0">
                          <a:latin typeface="Cambria Math"/>
                        </a:rPr>
                        <m:t>h</m:t>
                      </m:r>
                    </m:oMath>
                  </m:oMathPara>
                </a14:m>
                <a:endParaRPr lang="en-US" sz="2600" dirty="0"/>
              </a:p>
              <a:p>
                <a:r>
                  <a:rPr lang="en-US" sz="2600" dirty="0"/>
                  <a:t>Where r = radius, h = height of cone</a:t>
                </a:r>
              </a:p>
            </p:txBody>
          </p:sp>
        </mc:Choice>
        <mc:Fallback xmlns="">
          <p:sp>
            <p:nvSpPr>
              <p:cNvPr id="7" name="TextBox 6"/>
              <p:cNvSpPr txBox="1">
                <a:spLocks noRot="1" noChangeAspect="1" noMove="1" noResize="1" noEditPoints="1" noAdjustHandles="1" noChangeArrowheads="1" noChangeShapeType="1" noTextEdit="1"/>
              </p:cNvSpPr>
              <p:nvPr/>
            </p:nvSpPr>
            <p:spPr>
              <a:xfrm>
                <a:off x="209550" y="3638550"/>
                <a:ext cx="8686800" cy="1244187"/>
              </a:xfrm>
              <a:prstGeom prst="rect">
                <a:avLst/>
              </a:prstGeom>
              <a:blipFill rotWithShape="1">
                <a:blip r:embed="rId4"/>
                <a:stretch>
                  <a:fillRect/>
                </a:stretch>
              </a:blipFill>
            </p:spPr>
            <p:txBody>
              <a:bodyPr/>
              <a:lstStyle/>
              <a:p>
                <a:r>
                  <a:rPr lang="en-US">
                    <a:noFill/>
                  </a:rPr>
                  <a:t> </a:t>
                </a:r>
              </a:p>
            </p:txBody>
          </p:sp>
        </mc:Fallback>
      </mc:AlternateContent>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3180" y="535592"/>
            <a:ext cx="3118629" cy="2028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5054" y="3053937"/>
            <a:ext cx="3543236" cy="202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13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fade">
                                      <p:cBhvr>
                                        <p:cTn id="13" dur="500"/>
                                        <p:tgtEl>
                                          <p:spTgt spid="614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6147"/>
                                        </p:tgtEl>
                                        <p:attrNameLst>
                                          <p:attrName>style.visibility</p:attrName>
                                        </p:attrNameLst>
                                      </p:cBhvr>
                                      <p:to>
                                        <p:strVal val="visible"/>
                                      </p:to>
                                    </p:set>
                                    <p:animEffect transition="in" filter="fade">
                                      <p:cBhvr>
                                        <p:cTn id="24"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12.5 Volume of Pyramids and Cones</a:t>
            </a:r>
          </a:p>
        </p:txBody>
      </p:sp>
      <p:sp>
        <p:nvSpPr>
          <p:cNvPr id="3" name="Content Placeholder 2"/>
          <p:cNvSpPr>
            <a:spLocks noGrp="1"/>
          </p:cNvSpPr>
          <p:nvPr>
            <p:ph sz="half" idx="1"/>
          </p:nvPr>
        </p:nvSpPr>
        <p:spPr/>
        <p:txBody>
          <a:bodyPr>
            <a:normAutofit fontScale="77500" lnSpcReduction="20000"/>
          </a:bodyPr>
          <a:lstStyle/>
          <a:p>
            <a:r>
              <a:rPr lang="en-US" dirty="0"/>
              <a:t>Find the volume.</a:t>
            </a:r>
          </a:p>
          <a:p>
            <a:endParaRPr lang="en-US" dirty="0"/>
          </a:p>
          <a:p>
            <a:endParaRPr lang="en-US" dirty="0"/>
          </a:p>
          <a:p>
            <a:endParaRPr lang="en-US" dirty="0"/>
          </a:p>
          <a:p>
            <a:endParaRPr lang="en-US" dirty="0"/>
          </a:p>
          <a:p>
            <a:endParaRPr lang="en-US" dirty="0"/>
          </a:p>
          <a:p>
            <a:pPr marL="0" indent="0">
              <a:buNone/>
            </a:pPr>
            <a:endParaRPr lang="en-US"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EE10CBFC-EB9B-4B2F-A530-B88C7B42192F}"/>
                  </a:ext>
                </a:extLst>
              </p:cNvPr>
              <p:cNvSpPr>
                <a:spLocks noGrp="1"/>
              </p:cNvSpPr>
              <p:nvPr>
                <p:ph sz="half" idx="2"/>
              </p:nvPr>
            </p:nvSpPr>
            <p:spPr>
              <a:xfrm>
                <a:off x="4648200" y="1257300"/>
                <a:ext cx="4191000" cy="3886199"/>
              </a:xfrm>
            </p:spPr>
            <p:txBody>
              <a:bodyPr>
                <a:normAutofit fontScale="77500" lnSpcReduction="20000"/>
              </a:bodyPr>
              <a:lstStyle/>
              <a:p>
                <a14:m>
                  <m:oMath xmlns:m="http://schemas.openxmlformats.org/officeDocument/2006/math">
                    <m:r>
                      <a:rPr lang="en-US" i="1" smtClean="0">
                        <a:solidFill>
                          <a:srgbClr val="FFFF00"/>
                        </a:solidFill>
                        <a:latin typeface="Cambria Math"/>
                      </a:rPr>
                      <m:t>𝐵</m:t>
                    </m:r>
                    <m:r>
                      <a:rPr lang="en-US" i="1" smtClean="0">
                        <a:solidFill>
                          <a:srgbClr val="FFFF00"/>
                        </a:solidFill>
                        <a:latin typeface="Cambria Math"/>
                      </a:rPr>
                      <m:t>=</m:t>
                    </m:r>
                    <m:f>
                      <m:fPr>
                        <m:ctrlPr>
                          <a:rPr lang="en-US" i="1">
                            <a:solidFill>
                              <a:srgbClr val="FFFF00"/>
                            </a:solidFill>
                            <a:latin typeface="Cambria Math" panose="02040503050406030204" pitchFamily="18" charset="0"/>
                          </a:rPr>
                        </m:ctrlPr>
                      </m:fPr>
                      <m:num>
                        <m:r>
                          <a:rPr lang="en-US" i="1">
                            <a:solidFill>
                              <a:srgbClr val="FFFF00"/>
                            </a:solidFill>
                            <a:latin typeface="Cambria Math"/>
                          </a:rPr>
                          <m:t>1</m:t>
                        </m:r>
                      </m:num>
                      <m:den>
                        <m:r>
                          <a:rPr lang="en-US" i="1">
                            <a:solidFill>
                              <a:srgbClr val="FFFF00"/>
                            </a:solidFill>
                            <a:latin typeface="Cambria Math"/>
                          </a:rPr>
                          <m:t>2</m:t>
                        </m:r>
                      </m:den>
                    </m:f>
                    <m:r>
                      <a:rPr lang="en-US" i="1">
                        <a:solidFill>
                          <a:srgbClr val="FFFF00"/>
                        </a:solidFill>
                        <a:latin typeface="Cambria Math"/>
                      </a:rPr>
                      <m:t>𝑃𝑎</m:t>
                    </m:r>
                  </m:oMath>
                </a14:m>
                <a:endParaRPr lang="en-US" dirty="0">
                  <a:solidFill>
                    <a:srgbClr val="FFFF00"/>
                  </a:solidFill>
                </a:endParaRPr>
              </a:p>
              <a:p>
                <a14:m>
                  <m:oMath xmlns:m="http://schemas.openxmlformats.org/officeDocument/2006/math">
                    <m:f>
                      <m:fPr>
                        <m:ctrlPr>
                          <a:rPr lang="en-US" i="1">
                            <a:solidFill>
                              <a:srgbClr val="FFFF00"/>
                            </a:solidFill>
                            <a:latin typeface="Cambria Math" panose="02040503050406030204" pitchFamily="18" charset="0"/>
                          </a:rPr>
                        </m:ctrlPr>
                      </m:fPr>
                      <m:num>
                        <m:r>
                          <a:rPr lang="en-US" i="1">
                            <a:solidFill>
                              <a:srgbClr val="FFFF00"/>
                            </a:solidFill>
                            <a:latin typeface="Cambria Math"/>
                          </a:rPr>
                          <m:t>1</m:t>
                        </m:r>
                      </m:num>
                      <m:den>
                        <m:r>
                          <a:rPr lang="en-US" i="1">
                            <a:solidFill>
                              <a:srgbClr val="FFFF00"/>
                            </a:solidFill>
                            <a:latin typeface="Cambria Math"/>
                          </a:rPr>
                          <m:t>2</m:t>
                        </m:r>
                      </m:den>
                    </m:f>
                    <m:r>
                      <a:rPr lang="en-US" i="1">
                        <a:solidFill>
                          <a:srgbClr val="FFFF00"/>
                        </a:solidFill>
                        <a:latin typeface="Cambria Math"/>
                      </a:rPr>
                      <m:t>𝑐𝑒𝑛𝑡𝑟𝑎𝑙</m:t>
                    </m:r>
                    <m:r>
                      <a:rPr lang="en-US" i="1">
                        <a:solidFill>
                          <a:srgbClr val="FFFF00"/>
                        </a:solidFill>
                        <a:latin typeface="Cambria Math"/>
                      </a:rPr>
                      <m:t> ∠=</m:t>
                    </m:r>
                    <m:f>
                      <m:fPr>
                        <m:ctrlPr>
                          <a:rPr lang="en-US" i="1">
                            <a:solidFill>
                              <a:srgbClr val="FFFF00"/>
                            </a:solidFill>
                            <a:latin typeface="Cambria Math" panose="02040503050406030204" pitchFamily="18" charset="0"/>
                          </a:rPr>
                        </m:ctrlPr>
                      </m:fPr>
                      <m:num>
                        <m:r>
                          <a:rPr lang="en-US" i="1">
                            <a:solidFill>
                              <a:srgbClr val="FFFF00"/>
                            </a:solidFill>
                            <a:latin typeface="Cambria Math"/>
                          </a:rPr>
                          <m:t>1</m:t>
                        </m:r>
                      </m:num>
                      <m:den>
                        <m:r>
                          <a:rPr lang="en-US" i="1">
                            <a:solidFill>
                              <a:srgbClr val="FFFF00"/>
                            </a:solidFill>
                            <a:latin typeface="Cambria Math"/>
                          </a:rPr>
                          <m:t>2</m:t>
                        </m:r>
                      </m:den>
                    </m:f>
                    <m:d>
                      <m:dPr>
                        <m:ctrlPr>
                          <a:rPr lang="en-US" i="1">
                            <a:solidFill>
                              <a:srgbClr val="FFFF00"/>
                            </a:solidFill>
                            <a:latin typeface="Cambria Math" panose="02040503050406030204" pitchFamily="18" charset="0"/>
                          </a:rPr>
                        </m:ctrlPr>
                      </m:dPr>
                      <m:e>
                        <m:f>
                          <m:fPr>
                            <m:ctrlPr>
                              <a:rPr lang="en-US" i="1">
                                <a:solidFill>
                                  <a:srgbClr val="FFFF00"/>
                                </a:solidFill>
                                <a:latin typeface="Cambria Math" panose="02040503050406030204" pitchFamily="18" charset="0"/>
                              </a:rPr>
                            </m:ctrlPr>
                          </m:fPr>
                          <m:num>
                            <m:r>
                              <a:rPr lang="en-US" i="1">
                                <a:solidFill>
                                  <a:srgbClr val="FFFF00"/>
                                </a:solidFill>
                                <a:latin typeface="Cambria Math"/>
                              </a:rPr>
                              <m:t>360</m:t>
                            </m:r>
                            <m:r>
                              <a:rPr lang="en-US" b="0" i="1" smtClean="0">
                                <a:solidFill>
                                  <a:srgbClr val="FFFF00"/>
                                </a:solidFill>
                                <a:latin typeface="Cambria Math" panose="02040503050406030204" pitchFamily="18" charset="0"/>
                              </a:rPr>
                              <m:t>°</m:t>
                            </m:r>
                          </m:num>
                          <m:den>
                            <m:r>
                              <a:rPr lang="en-US" i="1">
                                <a:solidFill>
                                  <a:srgbClr val="FFFF00"/>
                                </a:solidFill>
                                <a:latin typeface="Cambria Math"/>
                              </a:rPr>
                              <m:t>6</m:t>
                            </m:r>
                          </m:den>
                        </m:f>
                      </m:e>
                    </m:d>
                    <m:r>
                      <a:rPr lang="en-US" i="1">
                        <a:solidFill>
                          <a:srgbClr val="FFFF00"/>
                        </a:solidFill>
                        <a:latin typeface="Cambria Math"/>
                      </a:rPr>
                      <m:t>=30</m:t>
                    </m:r>
                    <m:r>
                      <a:rPr lang="en-US" b="0" i="1" smtClean="0">
                        <a:solidFill>
                          <a:srgbClr val="FFFF00"/>
                        </a:solidFill>
                        <a:latin typeface="Cambria Math" panose="02040503050406030204" pitchFamily="18" charset="0"/>
                      </a:rPr>
                      <m:t>°</m:t>
                    </m:r>
                  </m:oMath>
                </a14:m>
                <a:endParaRPr lang="en-US" dirty="0">
                  <a:solidFill>
                    <a:srgbClr val="FFFF00"/>
                  </a:solidFill>
                </a:endParaRPr>
              </a:p>
              <a:p>
                <a14:m>
                  <m:oMath xmlns:m="http://schemas.openxmlformats.org/officeDocument/2006/math">
                    <m:func>
                      <m:funcPr>
                        <m:ctrlPr>
                          <a:rPr lang="en-US" i="1">
                            <a:solidFill>
                              <a:srgbClr val="FFFF00"/>
                            </a:solidFill>
                            <a:latin typeface="Cambria Math" panose="02040503050406030204" pitchFamily="18" charset="0"/>
                          </a:rPr>
                        </m:ctrlPr>
                      </m:funcPr>
                      <m:fName>
                        <m:r>
                          <m:rPr>
                            <m:sty m:val="p"/>
                          </m:rPr>
                          <a:rPr lang="en-US">
                            <a:solidFill>
                              <a:srgbClr val="FFFF00"/>
                            </a:solidFill>
                            <a:latin typeface="Cambria Math"/>
                          </a:rPr>
                          <m:t>tan</m:t>
                        </m:r>
                      </m:fName>
                      <m:e>
                        <m:r>
                          <a:rPr lang="en-US" i="1">
                            <a:solidFill>
                              <a:srgbClr val="FFFF00"/>
                            </a:solidFill>
                            <a:latin typeface="Cambria Math"/>
                          </a:rPr>
                          <m:t>30</m:t>
                        </m:r>
                        <m:r>
                          <a:rPr lang="en-US" b="0" i="1" smtClean="0">
                            <a:solidFill>
                              <a:srgbClr val="FFFF00"/>
                            </a:solidFill>
                            <a:latin typeface="Cambria Math" panose="02040503050406030204" pitchFamily="18" charset="0"/>
                          </a:rPr>
                          <m:t>°</m:t>
                        </m:r>
                      </m:e>
                    </m:func>
                    <m:r>
                      <a:rPr lang="en-US" i="1">
                        <a:solidFill>
                          <a:srgbClr val="FFFF00"/>
                        </a:solidFill>
                        <a:latin typeface="Cambria Math"/>
                      </a:rPr>
                      <m:t>=</m:t>
                    </m:r>
                    <m:f>
                      <m:fPr>
                        <m:ctrlPr>
                          <a:rPr lang="en-US" i="1">
                            <a:solidFill>
                              <a:srgbClr val="FFFF00"/>
                            </a:solidFill>
                            <a:latin typeface="Cambria Math" panose="02040503050406030204" pitchFamily="18" charset="0"/>
                          </a:rPr>
                        </m:ctrlPr>
                      </m:fPr>
                      <m:num>
                        <m:r>
                          <a:rPr lang="en-US" i="1">
                            <a:solidFill>
                              <a:srgbClr val="FFFF00"/>
                            </a:solidFill>
                            <a:latin typeface="Cambria Math"/>
                          </a:rPr>
                          <m:t>2</m:t>
                        </m:r>
                      </m:num>
                      <m:den>
                        <m:r>
                          <a:rPr lang="en-US" i="1">
                            <a:solidFill>
                              <a:srgbClr val="FFFF00"/>
                            </a:solidFill>
                            <a:latin typeface="Cambria Math"/>
                          </a:rPr>
                          <m:t>𝑎</m:t>
                        </m:r>
                      </m:den>
                    </m:f>
                  </m:oMath>
                </a14:m>
                <a:endParaRPr lang="en-US" dirty="0">
                  <a:solidFill>
                    <a:srgbClr val="FFFF00"/>
                  </a:solidFill>
                </a:endParaRPr>
              </a:p>
              <a:p>
                <a14:m>
                  <m:oMath xmlns:m="http://schemas.openxmlformats.org/officeDocument/2006/math">
                    <m:r>
                      <a:rPr lang="en-US" i="1">
                        <a:solidFill>
                          <a:srgbClr val="FFFF00"/>
                        </a:solidFill>
                        <a:latin typeface="Cambria Math"/>
                      </a:rPr>
                      <m:t>𝑎</m:t>
                    </m:r>
                    <m:r>
                      <a:rPr lang="en-US" i="1">
                        <a:solidFill>
                          <a:srgbClr val="FFFF00"/>
                        </a:solidFill>
                        <a:latin typeface="Cambria Math"/>
                      </a:rPr>
                      <m:t>=</m:t>
                    </m:r>
                    <m:f>
                      <m:fPr>
                        <m:ctrlPr>
                          <a:rPr lang="en-US" i="1">
                            <a:solidFill>
                              <a:srgbClr val="FFFF00"/>
                            </a:solidFill>
                            <a:latin typeface="Cambria Math" panose="02040503050406030204" pitchFamily="18" charset="0"/>
                          </a:rPr>
                        </m:ctrlPr>
                      </m:fPr>
                      <m:num>
                        <m:r>
                          <a:rPr lang="en-US" i="1">
                            <a:solidFill>
                              <a:srgbClr val="FFFF00"/>
                            </a:solidFill>
                            <a:latin typeface="Cambria Math"/>
                          </a:rPr>
                          <m:t>2</m:t>
                        </m:r>
                      </m:num>
                      <m:den>
                        <m:func>
                          <m:funcPr>
                            <m:ctrlPr>
                              <a:rPr lang="en-US" i="1">
                                <a:solidFill>
                                  <a:srgbClr val="FFFF00"/>
                                </a:solidFill>
                                <a:latin typeface="Cambria Math" panose="02040503050406030204" pitchFamily="18" charset="0"/>
                              </a:rPr>
                            </m:ctrlPr>
                          </m:funcPr>
                          <m:fName>
                            <m:r>
                              <m:rPr>
                                <m:sty m:val="p"/>
                              </m:rPr>
                              <a:rPr lang="en-US">
                                <a:solidFill>
                                  <a:srgbClr val="FFFF00"/>
                                </a:solidFill>
                                <a:latin typeface="Cambria Math"/>
                              </a:rPr>
                              <m:t>tan</m:t>
                            </m:r>
                          </m:fName>
                          <m:e>
                            <m:r>
                              <a:rPr lang="en-US" i="1">
                                <a:solidFill>
                                  <a:srgbClr val="FFFF00"/>
                                </a:solidFill>
                                <a:latin typeface="Cambria Math"/>
                              </a:rPr>
                              <m:t>30</m:t>
                            </m:r>
                            <m:r>
                              <a:rPr lang="en-US" b="0" i="1" smtClean="0">
                                <a:solidFill>
                                  <a:srgbClr val="FFFF00"/>
                                </a:solidFill>
                                <a:latin typeface="Cambria Math" panose="02040503050406030204" pitchFamily="18" charset="0"/>
                              </a:rPr>
                              <m:t>°</m:t>
                            </m:r>
                          </m:e>
                        </m:func>
                      </m:den>
                    </m:f>
                    <m:r>
                      <a:rPr lang="en-US" i="1">
                        <a:solidFill>
                          <a:srgbClr val="FFFF00"/>
                        </a:solidFill>
                        <a:latin typeface="Cambria Math"/>
                      </a:rPr>
                      <m:t>=3.464</m:t>
                    </m:r>
                  </m:oMath>
                </a14:m>
                <a:endParaRPr lang="en-US" dirty="0">
                  <a:solidFill>
                    <a:srgbClr val="FFFF00"/>
                  </a:solidFill>
                </a:endParaRPr>
              </a:p>
              <a:p>
                <a14:m>
                  <m:oMath xmlns:m="http://schemas.openxmlformats.org/officeDocument/2006/math">
                    <m:r>
                      <a:rPr lang="en-US" i="1">
                        <a:solidFill>
                          <a:srgbClr val="FFFF00"/>
                        </a:solidFill>
                        <a:latin typeface="Cambria Math"/>
                      </a:rPr>
                      <m:t>𝐵</m:t>
                    </m:r>
                    <m:r>
                      <a:rPr lang="en-US" i="1">
                        <a:solidFill>
                          <a:srgbClr val="FFFF00"/>
                        </a:solidFill>
                        <a:latin typeface="Cambria Math"/>
                      </a:rPr>
                      <m:t>=</m:t>
                    </m:r>
                    <m:f>
                      <m:fPr>
                        <m:ctrlPr>
                          <a:rPr lang="en-US" i="1">
                            <a:solidFill>
                              <a:srgbClr val="FFFF00"/>
                            </a:solidFill>
                            <a:latin typeface="Cambria Math" panose="02040503050406030204" pitchFamily="18" charset="0"/>
                          </a:rPr>
                        </m:ctrlPr>
                      </m:fPr>
                      <m:num>
                        <m:r>
                          <a:rPr lang="en-US" i="1">
                            <a:solidFill>
                              <a:srgbClr val="FFFF00"/>
                            </a:solidFill>
                            <a:latin typeface="Cambria Math"/>
                          </a:rPr>
                          <m:t>1</m:t>
                        </m:r>
                      </m:num>
                      <m:den>
                        <m:r>
                          <a:rPr lang="en-US" i="1">
                            <a:solidFill>
                              <a:srgbClr val="FFFF00"/>
                            </a:solidFill>
                            <a:latin typeface="Cambria Math"/>
                          </a:rPr>
                          <m:t>2</m:t>
                        </m:r>
                      </m:den>
                    </m:f>
                    <m:d>
                      <m:dPr>
                        <m:ctrlPr>
                          <a:rPr lang="en-US" i="1">
                            <a:solidFill>
                              <a:srgbClr val="FFFF00"/>
                            </a:solidFill>
                            <a:latin typeface="Cambria Math" panose="02040503050406030204" pitchFamily="18" charset="0"/>
                          </a:rPr>
                        </m:ctrlPr>
                      </m:dPr>
                      <m:e>
                        <m:r>
                          <a:rPr lang="en-US" i="1">
                            <a:solidFill>
                              <a:srgbClr val="FFFF00"/>
                            </a:solidFill>
                            <a:latin typeface="Cambria Math"/>
                          </a:rPr>
                          <m:t>4⋅6</m:t>
                        </m:r>
                      </m:e>
                    </m:d>
                    <m:d>
                      <m:dPr>
                        <m:ctrlPr>
                          <a:rPr lang="en-US" i="1">
                            <a:solidFill>
                              <a:srgbClr val="FFFF00"/>
                            </a:solidFill>
                            <a:latin typeface="Cambria Math" panose="02040503050406030204" pitchFamily="18" charset="0"/>
                          </a:rPr>
                        </m:ctrlPr>
                      </m:dPr>
                      <m:e>
                        <m:r>
                          <a:rPr lang="en-US" i="1">
                            <a:solidFill>
                              <a:srgbClr val="FFFF00"/>
                            </a:solidFill>
                            <a:latin typeface="Cambria Math"/>
                          </a:rPr>
                          <m:t>3.464</m:t>
                        </m:r>
                      </m:e>
                    </m:d>
                    <m:r>
                      <a:rPr lang="en-US" i="1">
                        <a:solidFill>
                          <a:srgbClr val="FFFF00"/>
                        </a:solidFill>
                        <a:latin typeface="Cambria Math"/>
                      </a:rPr>
                      <m:t>=41.569</m:t>
                    </m:r>
                  </m:oMath>
                </a14:m>
                <a:endParaRPr lang="en-US" dirty="0">
                  <a:solidFill>
                    <a:srgbClr val="FFFF00"/>
                  </a:solidFill>
                </a:endParaRPr>
              </a:p>
              <a:p>
                <a14:m>
                  <m:oMath xmlns:m="http://schemas.openxmlformats.org/officeDocument/2006/math">
                    <m:r>
                      <a:rPr lang="en-US" b="0" i="1" smtClean="0">
                        <a:solidFill>
                          <a:schemeClr val="accent3"/>
                        </a:solidFill>
                        <a:latin typeface="Cambria Math" panose="02040503050406030204" pitchFamily="18" charset="0"/>
                      </a:rPr>
                      <m:t>𝑉</m:t>
                    </m:r>
                    <m:r>
                      <a:rPr lang="en-US" b="0" i="1" smtClean="0">
                        <a:solidFill>
                          <a:schemeClr val="accent3"/>
                        </a:solidFill>
                        <a:latin typeface="Cambria Math" panose="02040503050406030204" pitchFamily="18" charset="0"/>
                      </a:rPr>
                      <m:t>=</m:t>
                    </m:r>
                    <m:f>
                      <m:fPr>
                        <m:ctrlPr>
                          <a:rPr lang="en-US" b="0" i="1" smtClean="0">
                            <a:solidFill>
                              <a:schemeClr val="accent3"/>
                            </a:solidFill>
                            <a:latin typeface="Cambria Math" panose="02040503050406030204" pitchFamily="18" charset="0"/>
                          </a:rPr>
                        </m:ctrlPr>
                      </m:fPr>
                      <m:num>
                        <m:r>
                          <a:rPr lang="en-US" b="0" i="1" smtClean="0">
                            <a:solidFill>
                              <a:schemeClr val="accent3"/>
                            </a:solidFill>
                            <a:latin typeface="Cambria Math" panose="02040503050406030204" pitchFamily="18" charset="0"/>
                          </a:rPr>
                          <m:t>1</m:t>
                        </m:r>
                      </m:num>
                      <m:den>
                        <m:r>
                          <a:rPr lang="en-US" b="0" i="1" smtClean="0">
                            <a:solidFill>
                              <a:schemeClr val="accent3"/>
                            </a:solidFill>
                            <a:latin typeface="Cambria Math" panose="02040503050406030204" pitchFamily="18" charset="0"/>
                          </a:rPr>
                          <m:t>3</m:t>
                        </m:r>
                      </m:den>
                    </m:f>
                    <m:r>
                      <a:rPr lang="en-US" b="0" i="1" smtClean="0">
                        <a:solidFill>
                          <a:schemeClr val="accent3"/>
                        </a:solidFill>
                        <a:latin typeface="Cambria Math" panose="02040503050406030204" pitchFamily="18" charset="0"/>
                      </a:rPr>
                      <m:t>𝐵h</m:t>
                    </m:r>
                  </m:oMath>
                </a14:m>
                <a:endParaRPr lang="en-US" i="1" dirty="0">
                  <a:solidFill>
                    <a:schemeClr val="accent3"/>
                  </a:solidFill>
                  <a:latin typeface="Cambria Math"/>
                </a:endParaRPr>
              </a:p>
              <a:p>
                <a14:m>
                  <m:oMath xmlns:m="http://schemas.openxmlformats.org/officeDocument/2006/math">
                    <m:r>
                      <a:rPr lang="en-US" i="1">
                        <a:solidFill>
                          <a:schemeClr val="accent3"/>
                        </a:solidFill>
                        <a:latin typeface="Cambria Math"/>
                      </a:rPr>
                      <m:t>𝑉</m:t>
                    </m:r>
                    <m:r>
                      <a:rPr lang="en-US" i="1">
                        <a:solidFill>
                          <a:schemeClr val="accent3"/>
                        </a:solidFill>
                        <a:latin typeface="Cambria Math"/>
                      </a:rPr>
                      <m:t>=</m:t>
                    </m:r>
                    <m:f>
                      <m:fPr>
                        <m:ctrlPr>
                          <a:rPr lang="en-US" i="1">
                            <a:solidFill>
                              <a:schemeClr val="accent3"/>
                            </a:solidFill>
                            <a:latin typeface="Cambria Math" panose="02040503050406030204" pitchFamily="18" charset="0"/>
                          </a:rPr>
                        </m:ctrlPr>
                      </m:fPr>
                      <m:num>
                        <m:r>
                          <a:rPr lang="en-US" i="1">
                            <a:solidFill>
                              <a:schemeClr val="accent3"/>
                            </a:solidFill>
                            <a:latin typeface="Cambria Math"/>
                          </a:rPr>
                          <m:t>1</m:t>
                        </m:r>
                      </m:num>
                      <m:den>
                        <m:r>
                          <a:rPr lang="en-US" i="1">
                            <a:solidFill>
                              <a:schemeClr val="accent3"/>
                            </a:solidFill>
                            <a:latin typeface="Cambria Math"/>
                          </a:rPr>
                          <m:t>3</m:t>
                        </m:r>
                      </m:den>
                    </m:f>
                    <m:d>
                      <m:dPr>
                        <m:ctrlPr>
                          <a:rPr lang="en-US" i="1">
                            <a:solidFill>
                              <a:schemeClr val="accent3"/>
                            </a:solidFill>
                            <a:latin typeface="Cambria Math" panose="02040503050406030204" pitchFamily="18" charset="0"/>
                          </a:rPr>
                        </m:ctrlPr>
                      </m:dPr>
                      <m:e>
                        <m:r>
                          <a:rPr lang="en-US" i="1">
                            <a:solidFill>
                              <a:schemeClr val="accent3"/>
                            </a:solidFill>
                            <a:latin typeface="Cambria Math"/>
                          </a:rPr>
                          <m:t>41.569</m:t>
                        </m:r>
                      </m:e>
                    </m:d>
                    <m:d>
                      <m:dPr>
                        <m:ctrlPr>
                          <a:rPr lang="en-US" i="1">
                            <a:solidFill>
                              <a:schemeClr val="accent3"/>
                            </a:solidFill>
                            <a:latin typeface="Cambria Math" panose="02040503050406030204" pitchFamily="18" charset="0"/>
                          </a:rPr>
                        </m:ctrlPr>
                      </m:dPr>
                      <m:e>
                        <m:r>
                          <a:rPr lang="en-US" i="1">
                            <a:solidFill>
                              <a:schemeClr val="accent3"/>
                            </a:solidFill>
                            <a:latin typeface="Cambria Math"/>
                          </a:rPr>
                          <m:t>11</m:t>
                        </m:r>
                      </m:e>
                    </m:d>
                    <m:r>
                      <a:rPr lang="en-US" i="1">
                        <a:solidFill>
                          <a:schemeClr val="accent3"/>
                        </a:solidFill>
                        <a:latin typeface="Cambria Math"/>
                      </a:rPr>
                      <m:t>=152.42</m:t>
                    </m:r>
                  </m:oMath>
                </a14:m>
                <a:endParaRPr lang="en-US" dirty="0">
                  <a:solidFill>
                    <a:schemeClr val="accent3"/>
                  </a:solidFill>
                </a:endParaRPr>
              </a:p>
            </p:txBody>
          </p:sp>
        </mc:Choice>
        <mc:Fallback xmlns="">
          <p:sp>
            <p:nvSpPr>
              <p:cNvPr id="4" name="Content Placeholder 3">
                <a:extLst>
                  <a:ext uri="{FF2B5EF4-FFF2-40B4-BE49-F238E27FC236}">
                    <a16:creationId xmlns:a16="http://schemas.microsoft.com/office/drawing/2014/main" id="{EE10CBFC-EB9B-4B2F-A530-B88C7B42192F}"/>
                  </a:ext>
                </a:extLst>
              </p:cNvPr>
              <p:cNvSpPr>
                <a:spLocks noGrp="1" noRot="1" noChangeAspect="1" noMove="1" noResize="1" noEditPoints="1" noAdjustHandles="1" noChangeArrowheads="1" noChangeShapeType="1" noTextEdit="1"/>
              </p:cNvSpPr>
              <p:nvPr>
                <p:ph sz="half" idx="2"/>
              </p:nvPr>
            </p:nvSpPr>
            <p:spPr>
              <a:xfrm>
                <a:off x="4648200" y="1257300"/>
                <a:ext cx="4191000" cy="3886199"/>
              </a:xfrm>
              <a:blipFill>
                <a:blip r:embed="rId3"/>
                <a:stretch>
                  <a:fillRect l="-1164"/>
                </a:stretch>
              </a:blipFill>
            </p:spPr>
            <p:txBody>
              <a:bodyPr/>
              <a:lstStyle/>
              <a:p>
                <a:r>
                  <a:rPr lang="en-US">
                    <a:noFill/>
                  </a:rPr>
                  <a:t> </a:t>
                </a:r>
              </a:p>
            </p:txBody>
          </p:sp>
        </mc:Fallback>
      </mc:AlternateContent>
      <p:pic>
        <p:nvPicPr>
          <p:cNvPr id="7170"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1885950"/>
            <a:ext cx="2794614"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Hexagon 4">
            <a:extLst>
              <a:ext uri="{FF2B5EF4-FFF2-40B4-BE49-F238E27FC236}">
                <a16:creationId xmlns:a16="http://schemas.microsoft.com/office/drawing/2014/main" id="{2C3A2809-D688-4DD8-9431-6692A38E1978}"/>
              </a:ext>
            </a:extLst>
          </p:cNvPr>
          <p:cNvSpPr/>
          <p:nvPr/>
        </p:nvSpPr>
        <p:spPr>
          <a:xfrm>
            <a:off x="3070833" y="1347190"/>
            <a:ext cx="1064849" cy="917973"/>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F59292B4-7616-490E-8CE6-E62D99A00BF3}"/>
              </a:ext>
            </a:extLst>
          </p:cNvPr>
          <p:cNvGrpSpPr/>
          <p:nvPr/>
        </p:nvGrpSpPr>
        <p:grpSpPr>
          <a:xfrm>
            <a:off x="3431677" y="1784883"/>
            <a:ext cx="468804" cy="647047"/>
            <a:chOff x="3431677" y="1784883"/>
            <a:chExt cx="468804" cy="647047"/>
          </a:xfrm>
        </p:grpSpPr>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3A46643B-2840-4862-82C4-2E3373E6B131}"/>
                    </a:ext>
                  </a:extLst>
                </p14:cNvPr>
                <p14:cNvContentPartPr/>
                <p14:nvPr/>
              </p14:nvContentPartPr>
              <p14:xfrm>
                <a:off x="3564961" y="1784883"/>
                <a:ext cx="26640" cy="488160"/>
              </p14:xfrm>
            </p:contentPart>
          </mc:Choice>
          <mc:Fallback xmlns="">
            <p:pic>
              <p:nvPicPr>
                <p:cNvPr id="6" name="Ink 5">
                  <a:extLst>
                    <a:ext uri="{FF2B5EF4-FFF2-40B4-BE49-F238E27FC236}">
                      <a16:creationId xmlns:a16="http://schemas.microsoft.com/office/drawing/2014/main" id="{3A46643B-2840-4862-82C4-2E3373E6B131}"/>
                    </a:ext>
                  </a:extLst>
                </p:cNvPr>
                <p:cNvPicPr/>
                <p:nvPr/>
              </p:nvPicPr>
              <p:blipFill>
                <a:blip r:embed="rId6"/>
                <a:stretch>
                  <a:fillRect/>
                </a:stretch>
              </p:blipFill>
              <p:spPr>
                <a:xfrm>
                  <a:off x="3556321" y="1775883"/>
                  <a:ext cx="44280" cy="505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E7D2AF11-A4BF-46F7-9FD5-8D535B174062}"/>
                    </a:ext>
                  </a:extLst>
                </p14:cNvPr>
                <p14:cNvContentPartPr/>
                <p14:nvPr/>
              </p14:nvContentPartPr>
              <p14:xfrm>
                <a:off x="3601321" y="1816923"/>
                <a:ext cx="299160" cy="447120"/>
              </p14:xfrm>
            </p:contentPart>
          </mc:Choice>
          <mc:Fallback xmlns="">
            <p:pic>
              <p:nvPicPr>
                <p:cNvPr id="7" name="Ink 6">
                  <a:extLst>
                    <a:ext uri="{FF2B5EF4-FFF2-40B4-BE49-F238E27FC236}">
                      <a16:creationId xmlns:a16="http://schemas.microsoft.com/office/drawing/2014/main" id="{E7D2AF11-A4BF-46F7-9FD5-8D535B174062}"/>
                    </a:ext>
                  </a:extLst>
                </p:cNvPr>
                <p:cNvPicPr/>
                <p:nvPr/>
              </p:nvPicPr>
              <p:blipFill>
                <a:blip r:embed="rId8"/>
                <a:stretch>
                  <a:fillRect/>
                </a:stretch>
              </p:blipFill>
              <p:spPr>
                <a:xfrm>
                  <a:off x="3592681" y="1807923"/>
                  <a:ext cx="316800" cy="464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9E7CFC5C-EABB-46B0-BBCA-1069A36289B8}"/>
                    </a:ext>
                  </a:extLst>
                </p14:cNvPr>
                <p14:cNvContentPartPr/>
                <p14:nvPr/>
              </p14:nvContentPartPr>
              <p14:xfrm>
                <a:off x="3585397" y="1944490"/>
                <a:ext cx="70560" cy="20160"/>
              </p14:xfrm>
            </p:contentPart>
          </mc:Choice>
          <mc:Fallback xmlns="">
            <p:pic>
              <p:nvPicPr>
                <p:cNvPr id="9" name="Ink 8">
                  <a:extLst>
                    <a:ext uri="{FF2B5EF4-FFF2-40B4-BE49-F238E27FC236}">
                      <a16:creationId xmlns:a16="http://schemas.microsoft.com/office/drawing/2014/main" id="{9E7CFC5C-EABB-46B0-BBCA-1069A36289B8}"/>
                    </a:ext>
                  </a:extLst>
                </p:cNvPr>
                <p:cNvPicPr/>
                <p:nvPr/>
              </p:nvPicPr>
              <p:blipFill>
                <a:blip r:embed="rId10"/>
                <a:stretch>
                  <a:fillRect/>
                </a:stretch>
              </p:blipFill>
              <p:spPr>
                <a:xfrm>
                  <a:off x="3576397" y="1935850"/>
                  <a:ext cx="882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C2CEC02B-1DEA-4178-BE66-BA649C7489F5}"/>
                    </a:ext>
                  </a:extLst>
                </p14:cNvPr>
                <p14:cNvContentPartPr/>
                <p14:nvPr/>
              </p14:nvContentPartPr>
              <p14:xfrm>
                <a:off x="3604117" y="1998130"/>
                <a:ext cx="74160" cy="77040"/>
              </p14:xfrm>
            </p:contentPart>
          </mc:Choice>
          <mc:Fallback xmlns="">
            <p:pic>
              <p:nvPicPr>
                <p:cNvPr id="11" name="Ink 10">
                  <a:extLst>
                    <a:ext uri="{FF2B5EF4-FFF2-40B4-BE49-F238E27FC236}">
                      <a16:creationId xmlns:a16="http://schemas.microsoft.com/office/drawing/2014/main" id="{C2CEC02B-1DEA-4178-BE66-BA649C7489F5}"/>
                    </a:ext>
                  </a:extLst>
                </p:cNvPr>
                <p:cNvPicPr/>
                <p:nvPr/>
              </p:nvPicPr>
              <p:blipFill>
                <a:blip r:embed="rId12"/>
                <a:stretch>
                  <a:fillRect/>
                </a:stretch>
              </p:blipFill>
              <p:spPr>
                <a:xfrm>
                  <a:off x="3595117" y="1989130"/>
                  <a:ext cx="918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C9E184F1-0945-4BF2-8A12-C2D19BE0C35B}"/>
                    </a:ext>
                  </a:extLst>
                </p14:cNvPr>
                <p14:cNvContentPartPr/>
                <p14:nvPr/>
              </p14:nvContentPartPr>
              <p14:xfrm>
                <a:off x="3623197" y="2054650"/>
                <a:ext cx="12600" cy="2520"/>
              </p14:xfrm>
            </p:contentPart>
          </mc:Choice>
          <mc:Fallback xmlns="">
            <p:pic>
              <p:nvPicPr>
                <p:cNvPr id="12" name="Ink 11">
                  <a:extLst>
                    <a:ext uri="{FF2B5EF4-FFF2-40B4-BE49-F238E27FC236}">
                      <a16:creationId xmlns:a16="http://schemas.microsoft.com/office/drawing/2014/main" id="{C9E184F1-0945-4BF2-8A12-C2D19BE0C35B}"/>
                    </a:ext>
                  </a:extLst>
                </p:cNvPr>
                <p:cNvPicPr/>
                <p:nvPr/>
              </p:nvPicPr>
              <p:blipFill>
                <a:blip r:embed="rId14"/>
                <a:stretch>
                  <a:fillRect/>
                </a:stretch>
              </p:blipFill>
              <p:spPr>
                <a:xfrm>
                  <a:off x="3614557" y="2045650"/>
                  <a:ext cx="302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D160B7DA-93EC-4642-891C-17C0E666332E}"/>
                    </a:ext>
                  </a:extLst>
                </p14:cNvPr>
                <p14:cNvContentPartPr/>
                <p14:nvPr/>
              </p14:nvContentPartPr>
              <p14:xfrm>
                <a:off x="3617077" y="2033410"/>
                <a:ext cx="39240" cy="12960"/>
              </p14:xfrm>
            </p:contentPart>
          </mc:Choice>
          <mc:Fallback xmlns="">
            <p:pic>
              <p:nvPicPr>
                <p:cNvPr id="14" name="Ink 13">
                  <a:extLst>
                    <a:ext uri="{FF2B5EF4-FFF2-40B4-BE49-F238E27FC236}">
                      <a16:creationId xmlns:a16="http://schemas.microsoft.com/office/drawing/2014/main" id="{D160B7DA-93EC-4642-891C-17C0E666332E}"/>
                    </a:ext>
                  </a:extLst>
                </p:cNvPr>
                <p:cNvPicPr/>
                <p:nvPr/>
              </p:nvPicPr>
              <p:blipFill>
                <a:blip r:embed="rId16"/>
                <a:stretch>
                  <a:fillRect/>
                </a:stretch>
              </p:blipFill>
              <p:spPr>
                <a:xfrm>
                  <a:off x="3608437" y="2024410"/>
                  <a:ext cx="568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Ink 15">
                  <a:extLst>
                    <a:ext uri="{FF2B5EF4-FFF2-40B4-BE49-F238E27FC236}">
                      <a16:creationId xmlns:a16="http://schemas.microsoft.com/office/drawing/2014/main" id="{AF93D4AC-7C71-45CC-9FED-0B0EC391AA56}"/>
                    </a:ext>
                  </a:extLst>
                </p14:cNvPr>
                <p14:cNvContentPartPr/>
                <p14:nvPr/>
              </p14:nvContentPartPr>
              <p14:xfrm>
                <a:off x="3708517" y="2328970"/>
                <a:ext cx="52560" cy="102960"/>
              </p14:xfrm>
            </p:contentPart>
          </mc:Choice>
          <mc:Fallback xmlns="">
            <p:pic>
              <p:nvPicPr>
                <p:cNvPr id="16" name="Ink 15">
                  <a:extLst>
                    <a:ext uri="{FF2B5EF4-FFF2-40B4-BE49-F238E27FC236}">
                      <a16:creationId xmlns:a16="http://schemas.microsoft.com/office/drawing/2014/main" id="{AF93D4AC-7C71-45CC-9FED-0B0EC391AA56}"/>
                    </a:ext>
                  </a:extLst>
                </p:cNvPr>
                <p:cNvPicPr/>
                <p:nvPr/>
              </p:nvPicPr>
              <p:blipFill>
                <a:blip r:embed="rId18"/>
                <a:stretch>
                  <a:fillRect/>
                </a:stretch>
              </p:blipFill>
              <p:spPr>
                <a:xfrm>
                  <a:off x="3699877" y="2319970"/>
                  <a:ext cx="702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Ink 17">
                  <a:extLst>
                    <a:ext uri="{FF2B5EF4-FFF2-40B4-BE49-F238E27FC236}">
                      <a16:creationId xmlns:a16="http://schemas.microsoft.com/office/drawing/2014/main" id="{7A214440-BEC7-4876-865F-016002A33A0F}"/>
                    </a:ext>
                  </a:extLst>
                </p14:cNvPr>
                <p14:cNvContentPartPr/>
                <p14:nvPr/>
              </p14:nvContentPartPr>
              <p14:xfrm>
                <a:off x="3431677" y="1987475"/>
                <a:ext cx="100800" cy="82440"/>
              </p14:xfrm>
            </p:contentPart>
          </mc:Choice>
          <mc:Fallback xmlns="">
            <p:pic>
              <p:nvPicPr>
                <p:cNvPr id="18" name="Ink 17">
                  <a:extLst>
                    <a:ext uri="{FF2B5EF4-FFF2-40B4-BE49-F238E27FC236}">
                      <a16:creationId xmlns:a16="http://schemas.microsoft.com/office/drawing/2014/main" id="{7A214440-BEC7-4876-865F-016002A33A0F}"/>
                    </a:ext>
                  </a:extLst>
                </p:cNvPr>
                <p:cNvPicPr/>
                <p:nvPr/>
              </p:nvPicPr>
              <p:blipFill>
                <a:blip r:embed="rId20"/>
                <a:stretch>
                  <a:fillRect/>
                </a:stretch>
              </p:blipFill>
              <p:spPr>
                <a:xfrm>
                  <a:off x="3423037" y="1978475"/>
                  <a:ext cx="118440" cy="100080"/>
                </a:xfrm>
                <a:prstGeom prst="rect">
                  <a:avLst/>
                </a:prstGeom>
              </p:spPr>
            </p:pic>
          </mc:Fallback>
        </mc:AlternateContent>
      </p:grpSp>
    </p:spTree>
    <p:extLst>
      <p:ext uri="{BB962C8B-B14F-4D97-AF65-F5344CB8AC3E}">
        <p14:creationId xmlns:p14="http://schemas.microsoft.com/office/powerpoint/2010/main" val="110386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0-#ppt_w/2"/>
                                          </p:val>
                                        </p:tav>
                                        <p:tav tm="100000">
                                          <p:val>
                                            <p:strVal val="#ppt_x"/>
                                          </p:val>
                                        </p:tav>
                                      </p:tavLst>
                                    </p:anim>
                                    <p:anim calcmode="lin" valueType="num">
                                      <p:cBhvr additive="base">
                                        <p:cTn id="1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12.5 Volume of Pyramids and Cones</a:t>
            </a:r>
          </a:p>
        </p:txBody>
      </p:sp>
      <p:sp>
        <p:nvSpPr>
          <p:cNvPr id="3" name="Content Placeholder 2"/>
          <p:cNvSpPr>
            <a:spLocks noGrp="1"/>
          </p:cNvSpPr>
          <p:nvPr>
            <p:ph sz="half" idx="1"/>
          </p:nvPr>
        </p:nvSpPr>
        <p:spPr/>
        <p:txBody>
          <a:bodyPr>
            <a:normAutofit fontScale="77500" lnSpcReduction="20000"/>
          </a:bodyPr>
          <a:lstStyle/>
          <a:p>
            <a:r>
              <a:rPr lang="en-US" dirty="0"/>
              <a:t>Find the volume.</a:t>
            </a:r>
          </a:p>
          <a:p>
            <a:endParaRPr lang="en-US" dirty="0"/>
          </a:p>
          <a:p>
            <a:endParaRPr lang="en-US" dirty="0"/>
          </a:p>
          <a:p>
            <a:endParaRPr lang="en-US" dirty="0"/>
          </a:p>
          <a:p>
            <a:endParaRPr lang="en-US" dirty="0"/>
          </a:p>
          <a:p>
            <a:endParaRPr lang="en-US" dirty="0"/>
          </a:p>
          <a:p>
            <a:endParaRPr lang="en-US" dirty="0"/>
          </a:p>
          <a:p>
            <a:endParaRPr lang="en-US" dirty="0"/>
          </a:p>
          <a:p>
            <a:r>
              <a:rPr lang="en-US" i="1" dirty="0"/>
              <a:t>832 #2-30 even, 34, 36, 40, 44-52 even = 23</a:t>
            </a:r>
          </a:p>
          <a:p>
            <a:r>
              <a:rPr lang="en-US" i="1" dirty="0"/>
              <a:t>Extra Credit 836 #2, 4 = +2</a:t>
            </a:r>
            <a:endParaRPr lang="en-US"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0166D5E5-E507-4D10-BE76-8A4D8043128E}"/>
                  </a:ext>
                </a:extLst>
              </p:cNvPr>
              <p:cNvSpPr>
                <a:spLocks noGrp="1"/>
              </p:cNvSpPr>
              <p:nvPr>
                <p:ph sz="half" idx="2"/>
              </p:nvPr>
            </p:nvSpPr>
            <p:spPr/>
            <p:txBody>
              <a:bodyPr>
                <a:normAutofit fontScale="77500" lnSpcReduction="20000"/>
              </a:bodyPr>
              <a:lstStyle/>
              <a:p>
                <a:r>
                  <a:rPr lang="en-US" dirty="0">
                    <a:solidFill>
                      <a:schemeClr val="accent3"/>
                    </a:solidFill>
                    <a:latin typeface="Cambria Math" panose="02040503050406030204" pitchFamily="18" charset="0"/>
                  </a:rPr>
                  <a:t>Find the radius</a:t>
                </a:r>
              </a:p>
              <a:p>
                <a14:m>
                  <m:oMath xmlns:m="http://schemas.openxmlformats.org/officeDocument/2006/math">
                    <m:func>
                      <m:funcPr>
                        <m:ctrlPr>
                          <a:rPr lang="en-US" i="1">
                            <a:solidFill>
                              <a:schemeClr val="accent3"/>
                            </a:solidFill>
                            <a:latin typeface="Cambria Math" panose="02040503050406030204" pitchFamily="18" charset="0"/>
                          </a:rPr>
                        </m:ctrlPr>
                      </m:funcPr>
                      <m:fName>
                        <m:r>
                          <m:rPr>
                            <m:sty m:val="p"/>
                          </m:rPr>
                          <a:rPr lang="en-US">
                            <a:solidFill>
                              <a:schemeClr val="accent3"/>
                            </a:solidFill>
                            <a:latin typeface="Cambria Math"/>
                          </a:rPr>
                          <m:t>tan</m:t>
                        </m:r>
                      </m:fName>
                      <m:e>
                        <m:r>
                          <a:rPr lang="en-US" i="1">
                            <a:solidFill>
                              <a:schemeClr val="accent3"/>
                            </a:solidFill>
                            <a:latin typeface="Cambria Math"/>
                          </a:rPr>
                          <m:t>40</m:t>
                        </m:r>
                        <m:r>
                          <a:rPr lang="en-US" b="0" i="1" smtClean="0">
                            <a:solidFill>
                              <a:schemeClr val="accent3"/>
                            </a:solidFill>
                            <a:latin typeface="Cambria Math" panose="02040503050406030204" pitchFamily="18" charset="0"/>
                          </a:rPr>
                          <m:t>°</m:t>
                        </m:r>
                      </m:e>
                    </m:func>
                    <m:r>
                      <a:rPr lang="en-US" i="1">
                        <a:solidFill>
                          <a:schemeClr val="accent3"/>
                        </a:solidFill>
                        <a:latin typeface="Cambria Math"/>
                      </a:rPr>
                      <m:t>=</m:t>
                    </m:r>
                    <m:f>
                      <m:fPr>
                        <m:ctrlPr>
                          <a:rPr lang="en-US" i="1">
                            <a:solidFill>
                              <a:schemeClr val="accent3"/>
                            </a:solidFill>
                            <a:latin typeface="Cambria Math" panose="02040503050406030204" pitchFamily="18" charset="0"/>
                          </a:rPr>
                        </m:ctrlPr>
                      </m:fPr>
                      <m:num>
                        <m:r>
                          <a:rPr lang="en-US" i="1">
                            <a:solidFill>
                              <a:schemeClr val="accent3"/>
                            </a:solidFill>
                            <a:latin typeface="Cambria Math"/>
                          </a:rPr>
                          <m:t>𝑟</m:t>
                        </m:r>
                      </m:num>
                      <m:den>
                        <m:r>
                          <a:rPr lang="en-US" i="1">
                            <a:solidFill>
                              <a:schemeClr val="accent3"/>
                            </a:solidFill>
                            <a:latin typeface="Cambria Math"/>
                          </a:rPr>
                          <m:t>5.8</m:t>
                        </m:r>
                      </m:den>
                    </m:f>
                  </m:oMath>
                </a14:m>
                <a:endParaRPr lang="en-US" dirty="0">
                  <a:solidFill>
                    <a:schemeClr val="accent3"/>
                  </a:solidFill>
                </a:endParaRPr>
              </a:p>
              <a:p>
                <a14:m>
                  <m:oMath xmlns:m="http://schemas.openxmlformats.org/officeDocument/2006/math">
                    <m:r>
                      <a:rPr lang="en-US" i="1">
                        <a:solidFill>
                          <a:schemeClr val="accent3"/>
                        </a:solidFill>
                        <a:latin typeface="Cambria Math"/>
                      </a:rPr>
                      <m:t>𝑟</m:t>
                    </m:r>
                    <m:r>
                      <a:rPr lang="en-US" i="1">
                        <a:solidFill>
                          <a:schemeClr val="accent3"/>
                        </a:solidFill>
                        <a:latin typeface="Cambria Math"/>
                      </a:rPr>
                      <m:t>=5.8⋅</m:t>
                    </m:r>
                    <m:func>
                      <m:funcPr>
                        <m:ctrlPr>
                          <a:rPr lang="en-US" i="1">
                            <a:solidFill>
                              <a:schemeClr val="accent3"/>
                            </a:solidFill>
                            <a:latin typeface="Cambria Math" panose="02040503050406030204" pitchFamily="18" charset="0"/>
                          </a:rPr>
                        </m:ctrlPr>
                      </m:funcPr>
                      <m:fName>
                        <m:r>
                          <m:rPr>
                            <m:sty m:val="p"/>
                          </m:rPr>
                          <a:rPr lang="en-US">
                            <a:solidFill>
                              <a:schemeClr val="accent3"/>
                            </a:solidFill>
                            <a:latin typeface="Cambria Math"/>
                          </a:rPr>
                          <m:t>tan</m:t>
                        </m:r>
                      </m:fName>
                      <m:e>
                        <m:r>
                          <a:rPr lang="en-US" i="1">
                            <a:solidFill>
                              <a:schemeClr val="accent3"/>
                            </a:solidFill>
                            <a:latin typeface="Cambria Math"/>
                          </a:rPr>
                          <m:t>40</m:t>
                        </m:r>
                        <m:r>
                          <a:rPr lang="en-US" b="0" i="1" smtClean="0">
                            <a:solidFill>
                              <a:schemeClr val="accent3"/>
                            </a:solidFill>
                            <a:latin typeface="Cambria Math" panose="02040503050406030204" pitchFamily="18" charset="0"/>
                          </a:rPr>
                          <m:t>°</m:t>
                        </m:r>
                      </m:e>
                    </m:func>
                    <m:r>
                      <a:rPr lang="en-US" b="0" i="1" smtClean="0">
                        <a:solidFill>
                          <a:schemeClr val="accent3"/>
                        </a:solidFill>
                        <a:latin typeface="Cambria Math" panose="02040503050406030204" pitchFamily="18" charset="0"/>
                      </a:rPr>
                      <m:t>≈</m:t>
                    </m:r>
                    <m:r>
                      <a:rPr lang="en-US" i="1">
                        <a:solidFill>
                          <a:schemeClr val="accent3"/>
                        </a:solidFill>
                        <a:latin typeface="Cambria Math"/>
                      </a:rPr>
                      <m:t>4.8668</m:t>
                    </m:r>
                  </m:oMath>
                </a14:m>
                <a:endParaRPr lang="en-US" dirty="0">
                  <a:solidFill>
                    <a:schemeClr val="accent3"/>
                  </a:solidFill>
                </a:endParaRPr>
              </a:p>
              <a:p>
                <a:endParaRPr lang="en-US" dirty="0"/>
              </a:p>
              <a:p>
                <a14:m>
                  <m:oMath xmlns:m="http://schemas.openxmlformats.org/officeDocument/2006/math">
                    <m:r>
                      <a:rPr lang="en-US" b="0" i="1" smtClean="0">
                        <a:solidFill>
                          <a:srgbClr val="FFFF00"/>
                        </a:solidFill>
                        <a:latin typeface="Cambria Math" panose="02040503050406030204" pitchFamily="18" charset="0"/>
                      </a:rPr>
                      <m:t>𝑉</m:t>
                    </m:r>
                    <m:r>
                      <a:rPr lang="en-US" b="0" i="1" smtClean="0">
                        <a:solidFill>
                          <a:srgbClr val="FFFF00"/>
                        </a:solidFill>
                        <a:latin typeface="Cambria Math" panose="02040503050406030204" pitchFamily="18" charset="0"/>
                      </a:rPr>
                      <m:t>=</m:t>
                    </m:r>
                    <m:f>
                      <m:fPr>
                        <m:ctrlPr>
                          <a:rPr lang="en-US" b="0" i="1" smtClean="0">
                            <a:solidFill>
                              <a:srgbClr val="FFFF00"/>
                            </a:solidFill>
                            <a:latin typeface="Cambria Math" panose="02040503050406030204" pitchFamily="18" charset="0"/>
                          </a:rPr>
                        </m:ctrlPr>
                      </m:fPr>
                      <m:num>
                        <m:r>
                          <a:rPr lang="en-US" b="0" i="1" smtClean="0">
                            <a:solidFill>
                              <a:srgbClr val="FFFF00"/>
                            </a:solidFill>
                            <a:latin typeface="Cambria Math" panose="02040503050406030204" pitchFamily="18" charset="0"/>
                          </a:rPr>
                          <m:t>1</m:t>
                        </m:r>
                      </m:num>
                      <m:den>
                        <m:r>
                          <a:rPr lang="en-US" b="0" i="1" smtClean="0">
                            <a:solidFill>
                              <a:srgbClr val="FFFF00"/>
                            </a:solidFill>
                            <a:latin typeface="Cambria Math" panose="02040503050406030204" pitchFamily="18" charset="0"/>
                          </a:rPr>
                          <m:t>3</m:t>
                        </m:r>
                      </m:den>
                    </m:f>
                    <m:r>
                      <a:rPr lang="en-US" b="0" i="1" smtClean="0">
                        <a:solidFill>
                          <a:srgbClr val="FFFF00"/>
                        </a:solidFill>
                        <a:latin typeface="Cambria Math" panose="02040503050406030204" pitchFamily="18" charset="0"/>
                      </a:rPr>
                      <m:t>𝜋</m:t>
                    </m:r>
                    <m:sSup>
                      <m:sSupPr>
                        <m:ctrlPr>
                          <a:rPr lang="en-US" b="0" i="1" smtClean="0">
                            <a:solidFill>
                              <a:srgbClr val="FFFF00"/>
                            </a:solidFill>
                            <a:latin typeface="Cambria Math" panose="02040503050406030204" pitchFamily="18" charset="0"/>
                          </a:rPr>
                        </m:ctrlPr>
                      </m:sSupPr>
                      <m:e>
                        <m:r>
                          <a:rPr lang="en-US" b="0" i="1" smtClean="0">
                            <a:solidFill>
                              <a:srgbClr val="FFFF00"/>
                            </a:solidFill>
                            <a:latin typeface="Cambria Math" panose="02040503050406030204" pitchFamily="18" charset="0"/>
                          </a:rPr>
                          <m:t>𝑟</m:t>
                        </m:r>
                      </m:e>
                      <m:sup>
                        <m:r>
                          <a:rPr lang="en-US" b="0" i="1" smtClean="0">
                            <a:solidFill>
                              <a:srgbClr val="FFFF00"/>
                            </a:solidFill>
                            <a:latin typeface="Cambria Math" panose="02040503050406030204" pitchFamily="18" charset="0"/>
                          </a:rPr>
                          <m:t>2</m:t>
                        </m:r>
                      </m:sup>
                    </m:sSup>
                    <m:r>
                      <a:rPr lang="en-US" b="0" i="1" smtClean="0">
                        <a:solidFill>
                          <a:srgbClr val="FFFF00"/>
                        </a:solidFill>
                        <a:latin typeface="Cambria Math" panose="02040503050406030204" pitchFamily="18" charset="0"/>
                      </a:rPr>
                      <m:t>h</m:t>
                    </m:r>
                  </m:oMath>
                </a14:m>
                <a:endParaRPr lang="en-US" dirty="0">
                  <a:solidFill>
                    <a:srgbClr val="FFFF00"/>
                  </a:solidFill>
                </a:endParaRPr>
              </a:p>
              <a:p>
                <a14:m>
                  <m:oMath xmlns:m="http://schemas.openxmlformats.org/officeDocument/2006/math">
                    <m:r>
                      <a:rPr lang="en-US" i="1">
                        <a:solidFill>
                          <a:srgbClr val="FFFF00"/>
                        </a:solidFill>
                        <a:latin typeface="Cambria Math"/>
                      </a:rPr>
                      <m:t>𝑉</m:t>
                    </m:r>
                    <m:r>
                      <a:rPr lang="en-US" i="1">
                        <a:solidFill>
                          <a:srgbClr val="FFFF00"/>
                        </a:solidFill>
                        <a:latin typeface="Cambria Math"/>
                      </a:rPr>
                      <m:t>=</m:t>
                    </m:r>
                    <m:f>
                      <m:fPr>
                        <m:ctrlPr>
                          <a:rPr lang="en-US" i="1">
                            <a:solidFill>
                              <a:srgbClr val="FFFF00"/>
                            </a:solidFill>
                            <a:latin typeface="Cambria Math" panose="02040503050406030204" pitchFamily="18" charset="0"/>
                          </a:rPr>
                        </m:ctrlPr>
                      </m:fPr>
                      <m:num>
                        <m:r>
                          <a:rPr lang="en-US" i="1">
                            <a:solidFill>
                              <a:srgbClr val="FFFF00"/>
                            </a:solidFill>
                            <a:latin typeface="Cambria Math"/>
                          </a:rPr>
                          <m:t>1</m:t>
                        </m:r>
                      </m:num>
                      <m:den>
                        <m:r>
                          <a:rPr lang="en-US" i="1">
                            <a:solidFill>
                              <a:srgbClr val="FFFF00"/>
                            </a:solidFill>
                            <a:latin typeface="Cambria Math"/>
                          </a:rPr>
                          <m:t>3</m:t>
                        </m:r>
                      </m:den>
                    </m:f>
                    <m:r>
                      <a:rPr lang="en-US" i="1">
                        <a:solidFill>
                          <a:srgbClr val="FFFF00"/>
                        </a:solidFill>
                        <a:latin typeface="Cambria Math"/>
                      </a:rPr>
                      <m:t>𝜋</m:t>
                    </m:r>
                    <m:sSup>
                      <m:sSupPr>
                        <m:ctrlPr>
                          <a:rPr lang="en-US" i="1">
                            <a:solidFill>
                              <a:srgbClr val="FFFF00"/>
                            </a:solidFill>
                            <a:latin typeface="Cambria Math" panose="02040503050406030204" pitchFamily="18" charset="0"/>
                          </a:rPr>
                        </m:ctrlPr>
                      </m:sSupPr>
                      <m:e>
                        <m:d>
                          <m:dPr>
                            <m:ctrlPr>
                              <a:rPr lang="en-US" b="0" i="1" smtClean="0">
                                <a:solidFill>
                                  <a:srgbClr val="FFFF00"/>
                                </a:solidFill>
                                <a:latin typeface="Cambria Math" panose="02040503050406030204" pitchFamily="18" charset="0"/>
                              </a:rPr>
                            </m:ctrlPr>
                          </m:dPr>
                          <m:e>
                            <m:r>
                              <a:rPr lang="en-US" i="1">
                                <a:solidFill>
                                  <a:srgbClr val="FFFF00"/>
                                </a:solidFill>
                                <a:latin typeface="Cambria Math"/>
                              </a:rPr>
                              <m:t>4.8668</m:t>
                            </m:r>
                          </m:e>
                        </m:d>
                      </m:e>
                      <m:sup>
                        <m:r>
                          <a:rPr lang="en-US" i="1">
                            <a:solidFill>
                              <a:srgbClr val="FFFF00"/>
                            </a:solidFill>
                            <a:latin typeface="Cambria Math"/>
                          </a:rPr>
                          <m:t>2</m:t>
                        </m:r>
                      </m:sup>
                    </m:sSup>
                    <m:d>
                      <m:dPr>
                        <m:ctrlPr>
                          <a:rPr lang="en-US" b="0" i="1" smtClean="0">
                            <a:solidFill>
                              <a:srgbClr val="FFFF00"/>
                            </a:solidFill>
                            <a:latin typeface="Cambria Math" panose="02040503050406030204" pitchFamily="18" charset="0"/>
                          </a:rPr>
                        </m:ctrlPr>
                      </m:dPr>
                      <m:e>
                        <m:r>
                          <a:rPr lang="en-US" i="1">
                            <a:solidFill>
                              <a:srgbClr val="FFFF00"/>
                            </a:solidFill>
                            <a:latin typeface="Cambria Math"/>
                          </a:rPr>
                          <m:t>5.8</m:t>
                        </m:r>
                      </m:e>
                    </m:d>
                  </m:oMath>
                </a14:m>
                <a:endParaRPr lang="en-US" b="0" i="1" dirty="0">
                  <a:solidFill>
                    <a:srgbClr val="FFFF00"/>
                  </a:solidFill>
                  <a:latin typeface="Cambria Math" panose="02040503050406030204" pitchFamily="18" charset="0"/>
                </a:endParaRPr>
              </a:p>
              <a:p>
                <a14:m>
                  <m:oMath xmlns:m="http://schemas.openxmlformats.org/officeDocument/2006/math">
                    <m:r>
                      <a:rPr lang="en-US" b="0" i="1" smtClean="0">
                        <a:solidFill>
                          <a:srgbClr val="FFFF00"/>
                        </a:solidFill>
                        <a:latin typeface="Cambria Math" panose="02040503050406030204" pitchFamily="18" charset="0"/>
                      </a:rPr>
                      <m:t>𝑉</m:t>
                    </m:r>
                    <m:r>
                      <a:rPr lang="en-US" i="1">
                        <a:solidFill>
                          <a:srgbClr val="FFFF00"/>
                        </a:solidFill>
                        <a:latin typeface="Cambria Math"/>
                      </a:rPr>
                      <m:t>=143.86</m:t>
                    </m:r>
                  </m:oMath>
                </a14:m>
                <a:endParaRPr lang="en-US" dirty="0">
                  <a:solidFill>
                    <a:srgbClr val="FFFF00"/>
                  </a:solidFill>
                </a:endParaRPr>
              </a:p>
              <a:p>
                <a:endParaRPr lang="en-US" dirty="0"/>
              </a:p>
            </p:txBody>
          </p:sp>
        </mc:Choice>
        <mc:Fallback xmlns="">
          <p:sp>
            <p:nvSpPr>
              <p:cNvPr id="4" name="Content Placeholder 3">
                <a:extLst>
                  <a:ext uri="{FF2B5EF4-FFF2-40B4-BE49-F238E27FC236}">
                    <a16:creationId xmlns:a16="http://schemas.microsoft.com/office/drawing/2014/main" id="{0166D5E5-E507-4D10-BE76-8A4D8043128E}"/>
                  </a:ext>
                </a:extLst>
              </p:cNvPr>
              <p:cNvSpPr>
                <a:spLocks noGrp="1" noRot="1" noChangeAspect="1" noMove="1" noResize="1" noEditPoints="1" noAdjustHandles="1" noChangeArrowheads="1" noChangeShapeType="1" noTextEdit="1"/>
              </p:cNvSpPr>
              <p:nvPr>
                <p:ph sz="half" idx="2"/>
              </p:nvPr>
            </p:nvSpPr>
            <p:spPr>
              <a:blipFill>
                <a:blip r:embed="rId3"/>
                <a:stretch>
                  <a:fillRect l="-1164" t="-2737"/>
                </a:stretch>
              </a:blipFill>
            </p:spPr>
            <p:txBody>
              <a:bodyPr/>
              <a:lstStyle/>
              <a:p>
                <a:r>
                  <a:rPr lang="en-US">
                    <a:noFill/>
                  </a:rPr>
                  <a:t> </a:t>
                </a:r>
              </a:p>
            </p:txBody>
          </p:sp>
        </mc:Fallback>
      </mc:AlternateContent>
      <p:pic>
        <p:nvPicPr>
          <p:cNvPr id="717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13" y="1504950"/>
            <a:ext cx="3817513" cy="217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a:extLst>
              <a:ext uri="{FF2B5EF4-FFF2-40B4-BE49-F238E27FC236}">
                <a16:creationId xmlns:a16="http://schemas.microsoft.com/office/drawing/2014/main" id="{3E35A881-37FB-4BAD-B1BB-BF9A8320EA0C}"/>
              </a:ext>
            </a:extLst>
          </p:cNvPr>
          <p:cNvGrpSpPr/>
          <p:nvPr/>
        </p:nvGrpSpPr>
        <p:grpSpPr>
          <a:xfrm>
            <a:off x="1690363" y="3191946"/>
            <a:ext cx="1602720" cy="207360"/>
            <a:chOff x="1690363" y="3191946"/>
            <a:chExt cx="1602720" cy="207360"/>
          </a:xfrm>
        </p:grpSpPr>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EAB6A824-4DD7-4126-BF23-28B68811D6A2}"/>
                    </a:ext>
                  </a:extLst>
                </p14:cNvPr>
                <p14:cNvContentPartPr/>
                <p14:nvPr/>
              </p14:nvContentPartPr>
              <p14:xfrm>
                <a:off x="1690363" y="3191946"/>
                <a:ext cx="1602720" cy="37800"/>
              </p14:xfrm>
            </p:contentPart>
          </mc:Choice>
          <mc:Fallback xmlns="">
            <p:pic>
              <p:nvPicPr>
                <p:cNvPr id="5" name="Ink 4">
                  <a:extLst>
                    <a:ext uri="{FF2B5EF4-FFF2-40B4-BE49-F238E27FC236}">
                      <a16:creationId xmlns:a16="http://schemas.microsoft.com/office/drawing/2014/main" id="{EAB6A824-4DD7-4126-BF23-28B68811D6A2}"/>
                    </a:ext>
                  </a:extLst>
                </p:cNvPr>
                <p:cNvPicPr/>
                <p:nvPr/>
              </p:nvPicPr>
              <p:blipFill>
                <a:blip r:embed="rId6"/>
                <a:stretch>
                  <a:fillRect/>
                </a:stretch>
              </p:blipFill>
              <p:spPr>
                <a:xfrm>
                  <a:off x="1681363" y="3182946"/>
                  <a:ext cx="16203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6C2450DF-C429-4B3E-A9CB-7E966201D014}"/>
                    </a:ext>
                  </a:extLst>
                </p14:cNvPr>
                <p14:cNvContentPartPr/>
                <p14:nvPr/>
              </p14:nvContentPartPr>
              <p14:xfrm>
                <a:off x="2354563" y="3283746"/>
                <a:ext cx="122400" cy="115560"/>
              </p14:xfrm>
            </p:contentPart>
          </mc:Choice>
          <mc:Fallback xmlns="">
            <p:pic>
              <p:nvPicPr>
                <p:cNvPr id="6" name="Ink 5">
                  <a:extLst>
                    <a:ext uri="{FF2B5EF4-FFF2-40B4-BE49-F238E27FC236}">
                      <a16:creationId xmlns:a16="http://schemas.microsoft.com/office/drawing/2014/main" id="{6C2450DF-C429-4B3E-A9CB-7E966201D014}"/>
                    </a:ext>
                  </a:extLst>
                </p:cNvPr>
                <p:cNvPicPr/>
                <p:nvPr/>
              </p:nvPicPr>
              <p:blipFill>
                <a:blip r:embed="rId8"/>
                <a:stretch>
                  <a:fillRect/>
                </a:stretch>
              </p:blipFill>
              <p:spPr>
                <a:xfrm>
                  <a:off x="2345923" y="3275106"/>
                  <a:ext cx="140040" cy="133200"/>
                </a:xfrm>
                <a:prstGeom prst="rect">
                  <a:avLst/>
                </a:prstGeom>
              </p:spPr>
            </p:pic>
          </mc:Fallback>
        </mc:AlternateContent>
      </p:grpSp>
    </p:spTree>
    <p:extLst>
      <p:ext uri="{BB962C8B-B14F-4D97-AF65-F5344CB8AC3E}">
        <p14:creationId xmlns:p14="http://schemas.microsoft.com/office/powerpoint/2010/main" val="30919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 presetClass="entr" presetSubtype="2"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500" fill="hold"/>
                                        <p:tgtEl>
                                          <p:spTgt spid="7"/>
                                        </p:tgtEl>
                                        <p:attrNameLst>
                                          <p:attrName>ppt_x</p:attrName>
                                        </p:attrNameLst>
                                      </p:cBhvr>
                                      <p:tavLst>
                                        <p:tav tm="0">
                                          <p:val>
                                            <p:strVal val="1+#ppt_w/2"/>
                                          </p:val>
                                        </p:tav>
                                        <p:tav tm="100000">
                                          <p:val>
                                            <p:strVal val="#ppt_x"/>
                                          </p:val>
                                        </p:tav>
                                      </p:tavLst>
                                    </p:anim>
                                    <p:anim calcmode="lin" valueType="num">
                                      <p:cBhvr additive="base">
                                        <p:cTn id="1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Answers and Quiz</a:t>
            </a:r>
          </a:p>
        </p:txBody>
      </p:sp>
      <p:sp>
        <p:nvSpPr>
          <p:cNvPr id="3" name="Content Placeholder 2"/>
          <p:cNvSpPr>
            <a:spLocks noGrp="1"/>
          </p:cNvSpPr>
          <p:nvPr>
            <p:ph idx="1"/>
          </p:nvPr>
        </p:nvSpPr>
        <p:spPr/>
        <p:txBody>
          <a:bodyPr/>
          <a:lstStyle/>
          <a:p>
            <a:r>
              <a:rPr lang="en-US" dirty="0">
                <a:hlinkClick r:id="rId3" action="ppaction://hlinkpres?slideindex=1&amp;slidetitle="/>
              </a:rPr>
              <a:t>12.5 Answers</a:t>
            </a:r>
            <a:endParaRPr lang="en-US" dirty="0"/>
          </a:p>
          <a:p>
            <a:endParaRPr lang="en-US" dirty="0"/>
          </a:p>
          <a:p>
            <a:r>
              <a:rPr lang="en-US" dirty="0">
                <a:hlinkClick r:id="rId4" action="ppaction://hlinkpres?slideindex=1&amp;slidetitle="/>
              </a:rPr>
              <a:t>12.5 Homework Quiz</a:t>
            </a:r>
            <a:endParaRPr lang="en-US" dirty="0"/>
          </a:p>
        </p:txBody>
      </p:sp>
    </p:spTree>
    <p:extLst>
      <p:ext uri="{BB962C8B-B14F-4D97-AF65-F5344CB8AC3E}">
        <p14:creationId xmlns:p14="http://schemas.microsoft.com/office/powerpoint/2010/main" val="38802177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Autofit/>
          </a:bodyPr>
          <a:lstStyle/>
          <a:p>
            <a:r>
              <a:rPr lang="en-US" sz="3600" dirty="0"/>
              <a:t>12.6 Surface Area and Volume of Spheres</a:t>
            </a:r>
            <a:endParaRPr lang="en-US" sz="4000" dirty="0"/>
          </a:p>
        </p:txBody>
      </p:sp>
      <p:sp>
        <p:nvSpPr>
          <p:cNvPr id="66563" name="Rectangle 3"/>
          <p:cNvSpPr>
            <a:spLocks noGrp="1" noChangeArrowheads="1"/>
          </p:cNvSpPr>
          <p:nvPr>
            <p:ph type="body" idx="1"/>
          </p:nvPr>
        </p:nvSpPr>
        <p:spPr>
          <a:xfrm>
            <a:off x="457200" y="1371600"/>
            <a:ext cx="5029200" cy="3543300"/>
          </a:xfrm>
        </p:spPr>
        <p:txBody>
          <a:bodyPr>
            <a:normAutofit fontScale="92500" lnSpcReduction="20000"/>
          </a:bodyPr>
          <a:lstStyle/>
          <a:p>
            <a:pPr eaLnBrk="1" hangingPunct="1">
              <a:lnSpc>
                <a:spcPct val="90000"/>
              </a:lnSpc>
              <a:buFont typeface="Wingdings" pitchFamily="2" charset="2"/>
              <a:buNone/>
            </a:pPr>
            <a:r>
              <a:rPr lang="en-US" dirty="0"/>
              <a:t>Terms</a:t>
            </a:r>
          </a:p>
          <a:p>
            <a:pPr eaLnBrk="1" hangingPunct="1">
              <a:lnSpc>
                <a:spcPct val="90000"/>
              </a:lnSpc>
            </a:pPr>
            <a:r>
              <a:rPr lang="en-US" b="1" dirty="0"/>
              <a:t>Sphere</a:t>
            </a:r>
            <a:r>
              <a:rPr lang="en-US" dirty="0"/>
              <a:t> </a:t>
            </a:r>
            <a:r>
              <a:rPr lang="en-US" dirty="0">
                <a:sym typeface="Wingdings" pitchFamily="2" charset="2"/>
              </a:rPr>
              <a:t></a:t>
            </a:r>
            <a:r>
              <a:rPr lang="en-US" dirty="0"/>
              <a:t> all points equidistant from center</a:t>
            </a:r>
          </a:p>
          <a:p>
            <a:pPr eaLnBrk="1" hangingPunct="1">
              <a:lnSpc>
                <a:spcPct val="90000"/>
              </a:lnSpc>
            </a:pPr>
            <a:r>
              <a:rPr lang="en-US" b="1" dirty="0"/>
              <a:t>Radius</a:t>
            </a:r>
            <a:r>
              <a:rPr lang="en-US" dirty="0"/>
              <a:t> </a:t>
            </a:r>
            <a:r>
              <a:rPr lang="en-US" dirty="0">
                <a:sym typeface="Wingdings" pitchFamily="2" charset="2"/>
              </a:rPr>
              <a:t></a:t>
            </a:r>
            <a:r>
              <a:rPr lang="en-US" dirty="0"/>
              <a:t> segment from center to surface</a:t>
            </a:r>
          </a:p>
          <a:p>
            <a:pPr eaLnBrk="1" hangingPunct="1">
              <a:lnSpc>
                <a:spcPct val="90000"/>
              </a:lnSpc>
            </a:pPr>
            <a:r>
              <a:rPr lang="en-US" b="1" dirty="0"/>
              <a:t>Chord</a:t>
            </a:r>
            <a:r>
              <a:rPr lang="en-US" dirty="0"/>
              <a:t> </a:t>
            </a:r>
            <a:r>
              <a:rPr lang="en-US" dirty="0">
                <a:sym typeface="Wingdings" pitchFamily="2" charset="2"/>
              </a:rPr>
              <a:t></a:t>
            </a:r>
            <a:r>
              <a:rPr lang="en-US" dirty="0"/>
              <a:t> segment that connects two points on the sphere</a:t>
            </a:r>
          </a:p>
          <a:p>
            <a:pPr eaLnBrk="1" hangingPunct="1">
              <a:lnSpc>
                <a:spcPct val="90000"/>
              </a:lnSpc>
            </a:pPr>
            <a:r>
              <a:rPr lang="en-US" b="1" dirty="0"/>
              <a:t>Diameter</a:t>
            </a:r>
            <a:r>
              <a:rPr lang="en-US" dirty="0"/>
              <a:t> </a:t>
            </a:r>
            <a:r>
              <a:rPr lang="en-US" dirty="0">
                <a:sym typeface="Wingdings" pitchFamily="2" charset="2"/>
              </a:rPr>
              <a:t></a:t>
            </a:r>
            <a:r>
              <a:rPr lang="en-US" dirty="0"/>
              <a:t> chord contains the center of </a:t>
            </a:r>
            <a:r>
              <a:rPr lang="en-US"/>
              <a:t>the sphere</a:t>
            </a:r>
            <a:endParaRPr lang="en-US" dirty="0"/>
          </a:p>
          <a:p>
            <a:pPr eaLnBrk="1" hangingPunct="1">
              <a:lnSpc>
                <a:spcPct val="90000"/>
              </a:lnSpc>
            </a:pPr>
            <a:r>
              <a:rPr lang="en-US" b="1" dirty="0"/>
              <a:t>Tangent</a:t>
            </a:r>
            <a:r>
              <a:rPr lang="en-US" dirty="0"/>
              <a:t> </a:t>
            </a:r>
            <a:r>
              <a:rPr lang="en-US" dirty="0">
                <a:sym typeface="Wingdings" pitchFamily="2" charset="2"/>
              </a:rPr>
              <a:t></a:t>
            </a:r>
            <a:r>
              <a:rPr lang="en-US" dirty="0"/>
              <a:t> line that intersects the sphere in exactly one place </a:t>
            </a:r>
          </a:p>
        </p:txBody>
      </p:sp>
      <p:pic>
        <p:nvPicPr>
          <p:cNvPr id="33796" name="Picture 4" descr="sph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771650"/>
            <a:ext cx="35052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Line 6"/>
          <p:cNvSpPr>
            <a:spLocks noChangeShapeType="1"/>
          </p:cNvSpPr>
          <p:nvPr/>
        </p:nvSpPr>
        <p:spPr bwMode="auto">
          <a:xfrm>
            <a:off x="7010400" y="3333750"/>
            <a:ext cx="10668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67" name="Line 7"/>
          <p:cNvSpPr>
            <a:spLocks noChangeShapeType="1"/>
          </p:cNvSpPr>
          <p:nvPr/>
        </p:nvSpPr>
        <p:spPr bwMode="auto">
          <a:xfrm>
            <a:off x="6096000" y="3790950"/>
            <a:ext cx="1600200" cy="408814"/>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69" name="Line 9"/>
          <p:cNvSpPr>
            <a:spLocks noChangeShapeType="1"/>
          </p:cNvSpPr>
          <p:nvPr/>
        </p:nvSpPr>
        <p:spPr bwMode="auto">
          <a:xfrm flipV="1">
            <a:off x="5334000" y="1737431"/>
            <a:ext cx="2286000" cy="1062919"/>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699593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63">
                                            <p:txEl>
                                              <p:pRg st="2" end="2"/>
                                            </p:txEl>
                                          </p:spTgt>
                                        </p:tgtEl>
                                        <p:attrNameLst>
                                          <p:attrName>style.visibility</p:attrName>
                                        </p:attrNameLst>
                                      </p:cBhvr>
                                      <p:to>
                                        <p:strVal val="visible"/>
                                      </p:to>
                                    </p:set>
                                  </p:childTnLst>
                                </p:cTn>
                              </p:par>
                            </p:childTnLst>
                          </p:cTn>
                        </p:par>
                        <p:par>
                          <p:cTn id="15" fill="hold" nodeType="afterGroup">
                            <p:stCondLst>
                              <p:cond delay="0"/>
                            </p:stCondLst>
                            <p:childTnLst>
                              <p:par>
                                <p:cTn id="16" presetID="26" presetClass="entr" presetSubtype="0" fill="hold" grpId="0" nodeType="afterEffect">
                                  <p:stCondLst>
                                    <p:cond delay="0"/>
                                  </p:stCondLst>
                                  <p:childTnLst>
                                    <p:set>
                                      <p:cBhvr>
                                        <p:cTn id="17" dur="1" fill="hold">
                                          <p:stCondLst>
                                            <p:cond delay="0"/>
                                          </p:stCondLst>
                                        </p:cTn>
                                        <p:tgtEl>
                                          <p:spTgt spid="66566"/>
                                        </p:tgtEl>
                                        <p:attrNameLst>
                                          <p:attrName>style.visibility</p:attrName>
                                        </p:attrNameLst>
                                      </p:cBhvr>
                                      <p:to>
                                        <p:strVal val="visible"/>
                                      </p:to>
                                    </p:set>
                                    <p:animEffect transition="in" filter="wipe(down)">
                                      <p:cBhvr>
                                        <p:cTn id="18" dur="580">
                                          <p:stCondLst>
                                            <p:cond delay="0"/>
                                          </p:stCondLst>
                                        </p:cTn>
                                        <p:tgtEl>
                                          <p:spTgt spid="66566"/>
                                        </p:tgtEl>
                                      </p:cBhvr>
                                    </p:animEffect>
                                    <p:anim calcmode="lin" valueType="num">
                                      <p:cBhvr>
                                        <p:cTn id="19" dur="1822" tmFilter="0,0; 0.14,0.36; 0.43,0.73; 0.71,0.91; 1.0,1.0">
                                          <p:stCondLst>
                                            <p:cond delay="0"/>
                                          </p:stCondLst>
                                        </p:cTn>
                                        <p:tgtEl>
                                          <p:spTgt spid="6656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6656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6656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6656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66566"/>
                                        </p:tgtEl>
                                        <p:attrNameLst>
                                          <p:attrName>ppt_y</p:attrName>
                                        </p:attrNameLst>
                                      </p:cBhvr>
                                      <p:tavLst>
                                        <p:tav tm="0" fmla="#ppt_y-sin(pi*$)/81">
                                          <p:val>
                                            <p:fltVal val="0"/>
                                          </p:val>
                                        </p:tav>
                                        <p:tav tm="100000">
                                          <p:val>
                                            <p:fltVal val="1"/>
                                          </p:val>
                                        </p:tav>
                                      </p:tavLst>
                                    </p:anim>
                                    <p:animScale>
                                      <p:cBhvr>
                                        <p:cTn id="24" dur="26">
                                          <p:stCondLst>
                                            <p:cond delay="650"/>
                                          </p:stCondLst>
                                        </p:cTn>
                                        <p:tgtEl>
                                          <p:spTgt spid="66566"/>
                                        </p:tgtEl>
                                      </p:cBhvr>
                                      <p:to x="100000" y="60000"/>
                                    </p:animScale>
                                    <p:animScale>
                                      <p:cBhvr>
                                        <p:cTn id="25" dur="166" decel="50000">
                                          <p:stCondLst>
                                            <p:cond delay="676"/>
                                          </p:stCondLst>
                                        </p:cTn>
                                        <p:tgtEl>
                                          <p:spTgt spid="66566"/>
                                        </p:tgtEl>
                                      </p:cBhvr>
                                      <p:to x="100000" y="100000"/>
                                    </p:animScale>
                                    <p:animScale>
                                      <p:cBhvr>
                                        <p:cTn id="26" dur="26">
                                          <p:stCondLst>
                                            <p:cond delay="1312"/>
                                          </p:stCondLst>
                                        </p:cTn>
                                        <p:tgtEl>
                                          <p:spTgt spid="66566"/>
                                        </p:tgtEl>
                                      </p:cBhvr>
                                      <p:to x="100000" y="80000"/>
                                    </p:animScale>
                                    <p:animScale>
                                      <p:cBhvr>
                                        <p:cTn id="27" dur="166" decel="50000">
                                          <p:stCondLst>
                                            <p:cond delay="1338"/>
                                          </p:stCondLst>
                                        </p:cTn>
                                        <p:tgtEl>
                                          <p:spTgt spid="66566"/>
                                        </p:tgtEl>
                                      </p:cBhvr>
                                      <p:to x="100000" y="100000"/>
                                    </p:animScale>
                                    <p:animScale>
                                      <p:cBhvr>
                                        <p:cTn id="28" dur="26">
                                          <p:stCondLst>
                                            <p:cond delay="1642"/>
                                          </p:stCondLst>
                                        </p:cTn>
                                        <p:tgtEl>
                                          <p:spTgt spid="66566"/>
                                        </p:tgtEl>
                                      </p:cBhvr>
                                      <p:to x="100000" y="90000"/>
                                    </p:animScale>
                                    <p:animScale>
                                      <p:cBhvr>
                                        <p:cTn id="29" dur="166" decel="50000">
                                          <p:stCondLst>
                                            <p:cond delay="1668"/>
                                          </p:stCondLst>
                                        </p:cTn>
                                        <p:tgtEl>
                                          <p:spTgt spid="66566"/>
                                        </p:tgtEl>
                                      </p:cBhvr>
                                      <p:to x="100000" y="100000"/>
                                    </p:animScale>
                                    <p:animScale>
                                      <p:cBhvr>
                                        <p:cTn id="30" dur="26">
                                          <p:stCondLst>
                                            <p:cond delay="1808"/>
                                          </p:stCondLst>
                                        </p:cTn>
                                        <p:tgtEl>
                                          <p:spTgt spid="66566"/>
                                        </p:tgtEl>
                                      </p:cBhvr>
                                      <p:to x="100000" y="95000"/>
                                    </p:animScale>
                                    <p:animScale>
                                      <p:cBhvr>
                                        <p:cTn id="31" dur="166" decel="50000">
                                          <p:stCondLst>
                                            <p:cond delay="1834"/>
                                          </p:stCondLst>
                                        </p:cTn>
                                        <p:tgtEl>
                                          <p:spTgt spid="66566"/>
                                        </p:tgtEl>
                                      </p:cBhvr>
                                      <p:to x="100000" y="100000"/>
                                    </p:animScale>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6563">
                                            <p:txEl>
                                              <p:pRg st="3" end="3"/>
                                            </p:txEl>
                                          </p:spTgt>
                                        </p:tgtEl>
                                        <p:attrNameLst>
                                          <p:attrName>style.visibility</p:attrName>
                                        </p:attrNameLst>
                                      </p:cBhvr>
                                      <p:to>
                                        <p:strVal val="visible"/>
                                      </p:to>
                                    </p:set>
                                  </p:childTnLst>
                                </p:cTn>
                              </p:par>
                            </p:childTnLst>
                          </p:cTn>
                        </p:par>
                        <p:par>
                          <p:cTn id="36" fill="hold" nodeType="afterGroup">
                            <p:stCondLst>
                              <p:cond delay="0"/>
                            </p:stCondLst>
                            <p:childTnLst>
                              <p:par>
                                <p:cTn id="37" presetID="26" presetClass="entr" presetSubtype="0" fill="hold" grpId="0" nodeType="afterEffect">
                                  <p:stCondLst>
                                    <p:cond delay="0"/>
                                  </p:stCondLst>
                                  <p:childTnLst>
                                    <p:set>
                                      <p:cBhvr>
                                        <p:cTn id="38" dur="1" fill="hold">
                                          <p:stCondLst>
                                            <p:cond delay="0"/>
                                          </p:stCondLst>
                                        </p:cTn>
                                        <p:tgtEl>
                                          <p:spTgt spid="66567"/>
                                        </p:tgtEl>
                                        <p:attrNameLst>
                                          <p:attrName>style.visibility</p:attrName>
                                        </p:attrNameLst>
                                      </p:cBhvr>
                                      <p:to>
                                        <p:strVal val="visible"/>
                                      </p:to>
                                    </p:set>
                                    <p:animEffect transition="in" filter="wipe(down)">
                                      <p:cBhvr>
                                        <p:cTn id="39" dur="580">
                                          <p:stCondLst>
                                            <p:cond delay="0"/>
                                          </p:stCondLst>
                                        </p:cTn>
                                        <p:tgtEl>
                                          <p:spTgt spid="66567"/>
                                        </p:tgtEl>
                                      </p:cBhvr>
                                    </p:animEffect>
                                    <p:anim calcmode="lin" valueType="num">
                                      <p:cBhvr>
                                        <p:cTn id="40" dur="1822" tmFilter="0,0; 0.14,0.36; 0.43,0.73; 0.71,0.91; 1.0,1.0">
                                          <p:stCondLst>
                                            <p:cond delay="0"/>
                                          </p:stCondLst>
                                        </p:cTn>
                                        <p:tgtEl>
                                          <p:spTgt spid="6656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656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656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656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6567"/>
                                        </p:tgtEl>
                                        <p:attrNameLst>
                                          <p:attrName>ppt_y</p:attrName>
                                        </p:attrNameLst>
                                      </p:cBhvr>
                                      <p:tavLst>
                                        <p:tav tm="0" fmla="#ppt_y-sin(pi*$)/81">
                                          <p:val>
                                            <p:fltVal val="0"/>
                                          </p:val>
                                        </p:tav>
                                        <p:tav tm="100000">
                                          <p:val>
                                            <p:fltVal val="1"/>
                                          </p:val>
                                        </p:tav>
                                      </p:tavLst>
                                    </p:anim>
                                    <p:animScale>
                                      <p:cBhvr>
                                        <p:cTn id="45" dur="26">
                                          <p:stCondLst>
                                            <p:cond delay="650"/>
                                          </p:stCondLst>
                                        </p:cTn>
                                        <p:tgtEl>
                                          <p:spTgt spid="66567"/>
                                        </p:tgtEl>
                                      </p:cBhvr>
                                      <p:to x="100000" y="60000"/>
                                    </p:animScale>
                                    <p:animScale>
                                      <p:cBhvr>
                                        <p:cTn id="46" dur="166" decel="50000">
                                          <p:stCondLst>
                                            <p:cond delay="676"/>
                                          </p:stCondLst>
                                        </p:cTn>
                                        <p:tgtEl>
                                          <p:spTgt spid="66567"/>
                                        </p:tgtEl>
                                      </p:cBhvr>
                                      <p:to x="100000" y="100000"/>
                                    </p:animScale>
                                    <p:animScale>
                                      <p:cBhvr>
                                        <p:cTn id="47" dur="26">
                                          <p:stCondLst>
                                            <p:cond delay="1312"/>
                                          </p:stCondLst>
                                        </p:cTn>
                                        <p:tgtEl>
                                          <p:spTgt spid="66567"/>
                                        </p:tgtEl>
                                      </p:cBhvr>
                                      <p:to x="100000" y="80000"/>
                                    </p:animScale>
                                    <p:animScale>
                                      <p:cBhvr>
                                        <p:cTn id="48" dur="166" decel="50000">
                                          <p:stCondLst>
                                            <p:cond delay="1338"/>
                                          </p:stCondLst>
                                        </p:cTn>
                                        <p:tgtEl>
                                          <p:spTgt spid="66567"/>
                                        </p:tgtEl>
                                      </p:cBhvr>
                                      <p:to x="100000" y="100000"/>
                                    </p:animScale>
                                    <p:animScale>
                                      <p:cBhvr>
                                        <p:cTn id="49" dur="26">
                                          <p:stCondLst>
                                            <p:cond delay="1642"/>
                                          </p:stCondLst>
                                        </p:cTn>
                                        <p:tgtEl>
                                          <p:spTgt spid="66567"/>
                                        </p:tgtEl>
                                      </p:cBhvr>
                                      <p:to x="100000" y="90000"/>
                                    </p:animScale>
                                    <p:animScale>
                                      <p:cBhvr>
                                        <p:cTn id="50" dur="166" decel="50000">
                                          <p:stCondLst>
                                            <p:cond delay="1668"/>
                                          </p:stCondLst>
                                        </p:cTn>
                                        <p:tgtEl>
                                          <p:spTgt spid="66567"/>
                                        </p:tgtEl>
                                      </p:cBhvr>
                                      <p:to x="100000" y="100000"/>
                                    </p:animScale>
                                    <p:animScale>
                                      <p:cBhvr>
                                        <p:cTn id="51" dur="26">
                                          <p:stCondLst>
                                            <p:cond delay="1808"/>
                                          </p:stCondLst>
                                        </p:cTn>
                                        <p:tgtEl>
                                          <p:spTgt spid="66567"/>
                                        </p:tgtEl>
                                      </p:cBhvr>
                                      <p:to x="100000" y="95000"/>
                                    </p:animScale>
                                    <p:animScale>
                                      <p:cBhvr>
                                        <p:cTn id="52" dur="166" decel="50000">
                                          <p:stCondLst>
                                            <p:cond delay="1834"/>
                                          </p:stCondLst>
                                        </p:cTn>
                                        <p:tgtEl>
                                          <p:spTgt spid="66567"/>
                                        </p:tgtEl>
                                      </p:cBhvr>
                                      <p:to x="100000" y="100000"/>
                                    </p:animScale>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6563">
                                            <p:txEl>
                                              <p:pRg st="4" end="4"/>
                                            </p:txEl>
                                          </p:spTgt>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6563">
                                            <p:txEl>
                                              <p:pRg st="5" end="5"/>
                                            </p:txEl>
                                          </p:spTgt>
                                        </p:tgtEl>
                                        <p:attrNameLst>
                                          <p:attrName>style.visibility</p:attrName>
                                        </p:attrNameLst>
                                      </p:cBhvr>
                                      <p:to>
                                        <p:strVal val="visible"/>
                                      </p:to>
                                    </p:set>
                                  </p:childTnLst>
                                </p:cTn>
                              </p:par>
                            </p:childTnLst>
                          </p:cTn>
                        </p:par>
                        <p:par>
                          <p:cTn id="61" fill="hold" nodeType="afterGroup">
                            <p:stCondLst>
                              <p:cond delay="0"/>
                            </p:stCondLst>
                            <p:childTnLst>
                              <p:par>
                                <p:cTn id="62" presetID="26" presetClass="entr" presetSubtype="0" fill="hold" grpId="0" nodeType="afterEffect">
                                  <p:stCondLst>
                                    <p:cond delay="0"/>
                                  </p:stCondLst>
                                  <p:childTnLst>
                                    <p:set>
                                      <p:cBhvr>
                                        <p:cTn id="63" dur="1" fill="hold">
                                          <p:stCondLst>
                                            <p:cond delay="0"/>
                                          </p:stCondLst>
                                        </p:cTn>
                                        <p:tgtEl>
                                          <p:spTgt spid="66569"/>
                                        </p:tgtEl>
                                        <p:attrNameLst>
                                          <p:attrName>style.visibility</p:attrName>
                                        </p:attrNameLst>
                                      </p:cBhvr>
                                      <p:to>
                                        <p:strVal val="visible"/>
                                      </p:to>
                                    </p:set>
                                    <p:animEffect transition="in" filter="wipe(down)">
                                      <p:cBhvr>
                                        <p:cTn id="64" dur="580">
                                          <p:stCondLst>
                                            <p:cond delay="0"/>
                                          </p:stCondLst>
                                        </p:cTn>
                                        <p:tgtEl>
                                          <p:spTgt spid="66569"/>
                                        </p:tgtEl>
                                      </p:cBhvr>
                                    </p:animEffect>
                                    <p:anim calcmode="lin" valueType="num">
                                      <p:cBhvr>
                                        <p:cTn id="65" dur="1822" tmFilter="0,0; 0.14,0.36; 0.43,0.73; 0.71,0.91; 1.0,1.0">
                                          <p:stCondLst>
                                            <p:cond delay="0"/>
                                          </p:stCondLst>
                                        </p:cTn>
                                        <p:tgtEl>
                                          <p:spTgt spid="66569"/>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66569"/>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66569"/>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66569"/>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66569"/>
                                        </p:tgtEl>
                                        <p:attrNameLst>
                                          <p:attrName>ppt_y</p:attrName>
                                        </p:attrNameLst>
                                      </p:cBhvr>
                                      <p:tavLst>
                                        <p:tav tm="0" fmla="#ppt_y-sin(pi*$)/81">
                                          <p:val>
                                            <p:fltVal val="0"/>
                                          </p:val>
                                        </p:tav>
                                        <p:tav tm="100000">
                                          <p:val>
                                            <p:fltVal val="1"/>
                                          </p:val>
                                        </p:tav>
                                      </p:tavLst>
                                    </p:anim>
                                    <p:animScale>
                                      <p:cBhvr>
                                        <p:cTn id="70" dur="26">
                                          <p:stCondLst>
                                            <p:cond delay="650"/>
                                          </p:stCondLst>
                                        </p:cTn>
                                        <p:tgtEl>
                                          <p:spTgt spid="66569"/>
                                        </p:tgtEl>
                                      </p:cBhvr>
                                      <p:to x="100000" y="60000"/>
                                    </p:animScale>
                                    <p:animScale>
                                      <p:cBhvr>
                                        <p:cTn id="71" dur="166" decel="50000">
                                          <p:stCondLst>
                                            <p:cond delay="676"/>
                                          </p:stCondLst>
                                        </p:cTn>
                                        <p:tgtEl>
                                          <p:spTgt spid="66569"/>
                                        </p:tgtEl>
                                      </p:cBhvr>
                                      <p:to x="100000" y="100000"/>
                                    </p:animScale>
                                    <p:animScale>
                                      <p:cBhvr>
                                        <p:cTn id="72" dur="26">
                                          <p:stCondLst>
                                            <p:cond delay="1312"/>
                                          </p:stCondLst>
                                        </p:cTn>
                                        <p:tgtEl>
                                          <p:spTgt spid="66569"/>
                                        </p:tgtEl>
                                      </p:cBhvr>
                                      <p:to x="100000" y="80000"/>
                                    </p:animScale>
                                    <p:animScale>
                                      <p:cBhvr>
                                        <p:cTn id="73" dur="166" decel="50000">
                                          <p:stCondLst>
                                            <p:cond delay="1338"/>
                                          </p:stCondLst>
                                        </p:cTn>
                                        <p:tgtEl>
                                          <p:spTgt spid="66569"/>
                                        </p:tgtEl>
                                      </p:cBhvr>
                                      <p:to x="100000" y="100000"/>
                                    </p:animScale>
                                    <p:animScale>
                                      <p:cBhvr>
                                        <p:cTn id="74" dur="26">
                                          <p:stCondLst>
                                            <p:cond delay="1642"/>
                                          </p:stCondLst>
                                        </p:cTn>
                                        <p:tgtEl>
                                          <p:spTgt spid="66569"/>
                                        </p:tgtEl>
                                      </p:cBhvr>
                                      <p:to x="100000" y="90000"/>
                                    </p:animScale>
                                    <p:animScale>
                                      <p:cBhvr>
                                        <p:cTn id="75" dur="166" decel="50000">
                                          <p:stCondLst>
                                            <p:cond delay="1668"/>
                                          </p:stCondLst>
                                        </p:cTn>
                                        <p:tgtEl>
                                          <p:spTgt spid="66569"/>
                                        </p:tgtEl>
                                      </p:cBhvr>
                                      <p:to x="100000" y="100000"/>
                                    </p:animScale>
                                    <p:animScale>
                                      <p:cBhvr>
                                        <p:cTn id="76" dur="26">
                                          <p:stCondLst>
                                            <p:cond delay="1808"/>
                                          </p:stCondLst>
                                        </p:cTn>
                                        <p:tgtEl>
                                          <p:spTgt spid="66569"/>
                                        </p:tgtEl>
                                      </p:cBhvr>
                                      <p:to x="100000" y="95000"/>
                                    </p:animScale>
                                    <p:animScale>
                                      <p:cBhvr>
                                        <p:cTn id="77" dur="166" decel="50000">
                                          <p:stCondLst>
                                            <p:cond delay="1834"/>
                                          </p:stCondLst>
                                        </p:cTn>
                                        <p:tgtEl>
                                          <p:spTgt spid="6656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P spid="66566" grpId="0" animBg="1"/>
      <p:bldP spid="66567" grpId="0" animBg="1"/>
      <p:bldP spid="6656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Autofit/>
          </a:bodyPr>
          <a:lstStyle/>
          <a:p>
            <a:r>
              <a:rPr lang="en-US" sz="3600" dirty="0"/>
              <a:t>12.6 Surface Area and Volume of Spheres</a:t>
            </a:r>
            <a:endParaRPr lang="en-US" sz="4000" dirty="0"/>
          </a:p>
        </p:txBody>
      </p:sp>
      <p:pic>
        <p:nvPicPr>
          <p:cNvPr id="34820" name="Picture 7" descr="sphere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42110" y="1714842"/>
            <a:ext cx="3467890" cy="2761907"/>
          </a:xfrm>
          <a:noFill/>
        </p:spPr>
      </p:pic>
      <p:sp>
        <p:nvSpPr>
          <p:cNvPr id="68611" name="Rectangle 3"/>
          <p:cNvSpPr>
            <a:spLocks noGrp="1" noChangeArrowheads="1"/>
          </p:cNvSpPr>
          <p:nvPr>
            <p:ph sz="half" idx="2"/>
          </p:nvPr>
        </p:nvSpPr>
        <p:spPr>
          <a:xfrm>
            <a:off x="4038600" y="1257300"/>
            <a:ext cx="5105400" cy="3657600"/>
          </a:xfrm>
        </p:spPr>
        <p:txBody>
          <a:bodyPr>
            <a:noAutofit/>
          </a:bodyPr>
          <a:lstStyle/>
          <a:p>
            <a:pPr eaLnBrk="1" hangingPunct="1">
              <a:lnSpc>
                <a:spcPct val="90000"/>
              </a:lnSpc>
            </a:pPr>
            <a:r>
              <a:rPr lang="en-US" sz="2000" dirty="0"/>
              <a:t>Intersections of plane and sphere</a:t>
            </a:r>
          </a:p>
          <a:p>
            <a:pPr lvl="1" eaLnBrk="1" hangingPunct="1">
              <a:lnSpc>
                <a:spcPct val="90000"/>
              </a:lnSpc>
            </a:pPr>
            <a:r>
              <a:rPr lang="en-US" sz="2000" dirty="0"/>
              <a:t>Point </a:t>
            </a:r>
            <a:r>
              <a:rPr lang="en-US" sz="2000" dirty="0">
                <a:sym typeface="Wingdings" pitchFamily="2" charset="2"/>
              </a:rPr>
              <a:t></a:t>
            </a:r>
            <a:r>
              <a:rPr lang="en-US" sz="2000" dirty="0"/>
              <a:t> plane tangent to sphere</a:t>
            </a:r>
          </a:p>
          <a:p>
            <a:pPr lvl="1" eaLnBrk="1" hangingPunct="1">
              <a:lnSpc>
                <a:spcPct val="90000"/>
              </a:lnSpc>
            </a:pPr>
            <a:r>
              <a:rPr lang="en-US" sz="2000" dirty="0"/>
              <a:t>Circle </a:t>
            </a:r>
            <a:r>
              <a:rPr lang="en-US" sz="2000" dirty="0">
                <a:sym typeface="Wingdings" pitchFamily="2" charset="2"/>
              </a:rPr>
              <a:t></a:t>
            </a:r>
            <a:r>
              <a:rPr lang="en-US" sz="2000" dirty="0"/>
              <a:t> plane not tangent to sphere</a:t>
            </a:r>
          </a:p>
          <a:p>
            <a:pPr lvl="1" eaLnBrk="1" hangingPunct="1">
              <a:lnSpc>
                <a:spcPct val="90000"/>
              </a:lnSpc>
            </a:pPr>
            <a:r>
              <a:rPr lang="en-US" sz="2000" dirty="0"/>
              <a:t>Great Circle </a:t>
            </a:r>
            <a:r>
              <a:rPr lang="en-US" sz="2000" dirty="0">
                <a:sym typeface="Wingdings" pitchFamily="2" charset="2"/>
              </a:rPr>
              <a:t></a:t>
            </a:r>
            <a:r>
              <a:rPr lang="en-US" sz="2000" dirty="0"/>
              <a:t> plane goes through center of sphere (like equator)</a:t>
            </a:r>
          </a:p>
          <a:p>
            <a:pPr lvl="2" eaLnBrk="1" hangingPunct="1">
              <a:lnSpc>
                <a:spcPct val="90000"/>
              </a:lnSpc>
            </a:pPr>
            <a:r>
              <a:rPr lang="en-US" sz="2000" dirty="0"/>
              <a:t>Shortest distance between two points on sphere</a:t>
            </a:r>
          </a:p>
          <a:p>
            <a:pPr lvl="2" eaLnBrk="1" hangingPunct="1">
              <a:lnSpc>
                <a:spcPct val="90000"/>
              </a:lnSpc>
            </a:pPr>
            <a:r>
              <a:rPr lang="en-US" sz="2000" dirty="0"/>
              <a:t>Cuts sphere into two </a:t>
            </a:r>
            <a:r>
              <a:rPr lang="en-US" sz="2000" b="1" dirty="0"/>
              <a:t>hemispheres</a:t>
            </a:r>
            <a:r>
              <a:rPr lang="en-US" sz="2000" dirty="0"/>
              <a:t> </a:t>
            </a:r>
          </a:p>
        </p:txBody>
      </p:sp>
      <p:sp>
        <p:nvSpPr>
          <p:cNvPr id="34822" name="Freeform 6"/>
          <p:cNvSpPr>
            <a:spLocks noChangeArrowheads="1"/>
          </p:cNvSpPr>
          <p:nvPr/>
        </p:nvSpPr>
        <p:spPr bwMode="auto">
          <a:xfrm>
            <a:off x="6959600" y="847725"/>
            <a:ext cx="0" cy="0"/>
          </a:xfrm>
          <a:custGeom>
            <a:avLst/>
            <a:gdLst>
              <a:gd name="T0" fmla="*/ 0 w 1"/>
              <a:gd name="T1" fmla="*/ 0 h 1"/>
              <a:gd name="T2" fmla="*/ 1 w 1"/>
              <a:gd name="T3" fmla="*/ 1 h 1"/>
            </a:gdLst>
            <a:ahLst/>
            <a:cxnLst/>
            <a:rect l="T0" t="T1" r="T2" b="T3"/>
            <a:pathLst>
              <a:path w="1" h="1">
                <a:moveTo>
                  <a:pt x="0" y="0"/>
                </a:moveTo>
                <a:close/>
              </a:path>
            </a:pathLst>
          </a:custGeom>
          <a:noFill/>
          <a:ln w="22860" algn="ctr">
            <a:solidFill>
              <a:srgbClr val="005E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3951635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6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61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86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Autofit/>
          </a:bodyPr>
          <a:lstStyle/>
          <a:p>
            <a:r>
              <a:rPr lang="en-US" sz="3600" dirty="0"/>
              <a:t>12.6 Surface Area and Volume of Spheres</a:t>
            </a:r>
            <a:endParaRPr lang="en-US" sz="4000" dirty="0"/>
          </a:p>
        </p:txBody>
      </p:sp>
      <p:sp>
        <p:nvSpPr>
          <p:cNvPr id="71683" name="Rectangle 3"/>
          <p:cNvSpPr>
            <a:spLocks noGrp="1" noChangeArrowheads="1"/>
          </p:cNvSpPr>
          <p:nvPr>
            <p:ph type="body" idx="1"/>
          </p:nvPr>
        </p:nvSpPr>
        <p:spPr>
          <a:xfrm>
            <a:off x="247651" y="2543695"/>
            <a:ext cx="5543551" cy="790055"/>
          </a:xfrm>
        </p:spPr>
        <p:txBody>
          <a:bodyPr>
            <a:normAutofit fontScale="92500" lnSpcReduction="10000"/>
          </a:bodyPr>
          <a:lstStyle/>
          <a:p>
            <a:pPr marL="342900" lvl="1" indent="-342900">
              <a:buFont typeface="Wingdings 2" pitchFamily="18" charset="2"/>
              <a:buChar char=""/>
            </a:pPr>
            <a:r>
              <a:rPr lang="en-US" dirty="0"/>
              <a:t>If you cut 4 circles into 8ths you can put them together to make a sphere</a:t>
            </a:r>
          </a:p>
        </p:txBody>
      </p:sp>
      <p:sp>
        <p:nvSpPr>
          <p:cNvPr id="5" name="TextBox 4"/>
          <p:cNvSpPr txBox="1"/>
          <p:nvPr/>
        </p:nvSpPr>
        <p:spPr>
          <a:xfrm>
            <a:off x="228600" y="1123950"/>
            <a:ext cx="868680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dirty="0"/>
              <a:t>Surface Area of a Sphere</a:t>
            </a:r>
          </a:p>
        </p:txBody>
      </p:sp>
      <mc:AlternateContent xmlns:mc="http://schemas.openxmlformats.org/markup-compatibility/2006" xmlns:a14="http://schemas.microsoft.com/office/drawing/2010/main">
        <mc:Choice Requires="a14">
          <p:sp>
            <p:nvSpPr>
              <p:cNvPr id="6" name="TextBox 5"/>
              <p:cNvSpPr txBox="1"/>
              <p:nvPr/>
            </p:nvSpPr>
            <p:spPr>
              <a:xfrm>
                <a:off x="228600" y="1657350"/>
                <a:ext cx="8686800" cy="89255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a:rPr>
                        <m:t>𝑆</m:t>
                      </m:r>
                      <m:r>
                        <a:rPr lang="en-US" sz="2600" b="0" i="1" smtClean="0">
                          <a:latin typeface="Cambria Math"/>
                        </a:rPr>
                        <m:t>=4</m:t>
                      </m:r>
                      <m:r>
                        <a:rPr lang="en-US" sz="2600" b="0" i="1" smtClean="0">
                          <a:latin typeface="Cambria Math"/>
                        </a:rPr>
                        <m:t>𝜋</m:t>
                      </m:r>
                      <m:sSup>
                        <m:sSupPr>
                          <m:ctrlPr>
                            <a:rPr lang="en-US" sz="2600" b="0" i="1" smtClean="0">
                              <a:latin typeface="Cambria Math" panose="02040503050406030204" pitchFamily="18" charset="0"/>
                            </a:rPr>
                          </m:ctrlPr>
                        </m:sSupPr>
                        <m:e>
                          <m:r>
                            <a:rPr lang="en-US" sz="2600" b="0" i="1" smtClean="0">
                              <a:latin typeface="Cambria Math"/>
                            </a:rPr>
                            <m:t>𝑟</m:t>
                          </m:r>
                        </m:e>
                        <m:sup>
                          <m:r>
                            <a:rPr lang="en-US" sz="2600" b="0" i="1" smtClean="0">
                              <a:latin typeface="Cambria Math"/>
                            </a:rPr>
                            <m:t>2</m:t>
                          </m:r>
                        </m:sup>
                      </m:sSup>
                    </m:oMath>
                  </m:oMathPara>
                </a14:m>
                <a:endParaRPr lang="en-US" sz="2600" dirty="0"/>
              </a:p>
              <a:p>
                <a:r>
                  <a:rPr lang="en-US" sz="2600" dirty="0"/>
                  <a:t>Where r = radius</a:t>
                </a:r>
              </a:p>
            </p:txBody>
          </p:sp>
        </mc:Choice>
        <mc:Fallback xmlns="">
          <p:sp>
            <p:nvSpPr>
              <p:cNvPr id="6" name="TextBox 5"/>
              <p:cNvSpPr txBox="1">
                <a:spLocks noRot="1" noChangeAspect="1" noMove="1" noResize="1" noEditPoints="1" noAdjustHandles="1" noChangeArrowheads="1" noChangeShapeType="1" noTextEdit="1"/>
              </p:cNvSpPr>
              <p:nvPr/>
            </p:nvSpPr>
            <p:spPr>
              <a:xfrm>
                <a:off x="228600" y="2209800"/>
                <a:ext cx="8686800" cy="892552"/>
              </a:xfrm>
              <a:prstGeom prst="rect">
                <a:avLst/>
              </a:prstGeom>
              <a:blipFill rotWithShape="1">
                <a:blip r:embed="rId3"/>
                <a:stretch>
                  <a:fillRect/>
                </a:stretch>
              </a:blipFill>
            </p:spPr>
            <p:txBody>
              <a:bodyPr/>
              <a:lstStyle/>
              <a:p>
                <a:r>
                  <a:rPr lang="en-US">
                    <a:noFill/>
                  </a:rPr>
                  <a:t> </a:t>
                </a:r>
              </a:p>
            </p:txBody>
          </p:sp>
        </mc:Fallback>
      </mc:AlternateContent>
      <p:sp>
        <p:nvSpPr>
          <p:cNvPr id="7" name="TextBox 6"/>
          <p:cNvSpPr txBox="1"/>
          <p:nvPr/>
        </p:nvSpPr>
        <p:spPr>
          <a:xfrm>
            <a:off x="209550" y="3267730"/>
            <a:ext cx="868680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dirty="0"/>
              <a:t>Volume of a Sphere</a:t>
            </a:r>
          </a:p>
        </p:txBody>
      </p:sp>
      <mc:AlternateContent xmlns:mc="http://schemas.openxmlformats.org/markup-compatibility/2006" xmlns:a14="http://schemas.microsoft.com/office/drawing/2010/main">
        <mc:Choice Requires="a14">
          <p:sp>
            <p:nvSpPr>
              <p:cNvPr id="8" name="TextBox 7"/>
              <p:cNvSpPr txBox="1"/>
              <p:nvPr/>
            </p:nvSpPr>
            <p:spPr>
              <a:xfrm>
                <a:off x="209550" y="3767374"/>
                <a:ext cx="8686800" cy="124277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a:rPr>
                        <m:t>𝑉</m:t>
                      </m:r>
                      <m:r>
                        <a:rPr lang="en-US" sz="2600" b="0" i="1" smtClean="0">
                          <a:latin typeface="Cambria Math"/>
                        </a:rPr>
                        <m:t>=</m:t>
                      </m:r>
                      <m:f>
                        <m:fPr>
                          <m:ctrlPr>
                            <a:rPr lang="en-US" sz="2600" b="0" i="1" smtClean="0">
                              <a:latin typeface="Cambria Math" panose="02040503050406030204" pitchFamily="18" charset="0"/>
                            </a:rPr>
                          </m:ctrlPr>
                        </m:fPr>
                        <m:num>
                          <m:r>
                            <a:rPr lang="en-US" sz="2600" b="0" i="1" smtClean="0">
                              <a:latin typeface="Cambria Math"/>
                            </a:rPr>
                            <m:t>4</m:t>
                          </m:r>
                        </m:num>
                        <m:den>
                          <m:r>
                            <a:rPr lang="en-US" sz="2600" b="0" i="1" smtClean="0">
                              <a:latin typeface="Cambria Math"/>
                            </a:rPr>
                            <m:t>3</m:t>
                          </m:r>
                        </m:den>
                      </m:f>
                      <m:r>
                        <a:rPr lang="en-US" sz="2600" b="0" i="1" smtClean="0">
                          <a:latin typeface="Cambria Math"/>
                        </a:rPr>
                        <m:t>𝜋</m:t>
                      </m:r>
                      <m:sSup>
                        <m:sSupPr>
                          <m:ctrlPr>
                            <a:rPr lang="en-US" sz="2600" b="0" i="1" smtClean="0">
                              <a:latin typeface="Cambria Math" panose="02040503050406030204" pitchFamily="18" charset="0"/>
                            </a:rPr>
                          </m:ctrlPr>
                        </m:sSupPr>
                        <m:e>
                          <m:r>
                            <a:rPr lang="en-US" sz="2600" b="0" i="1" smtClean="0">
                              <a:latin typeface="Cambria Math"/>
                            </a:rPr>
                            <m:t>𝑟</m:t>
                          </m:r>
                        </m:e>
                        <m:sup>
                          <m:r>
                            <a:rPr lang="en-US" sz="2600" b="0" i="1" smtClean="0">
                              <a:latin typeface="Cambria Math"/>
                            </a:rPr>
                            <m:t>3</m:t>
                          </m:r>
                        </m:sup>
                      </m:sSup>
                    </m:oMath>
                  </m:oMathPara>
                </a14:m>
                <a:endParaRPr lang="en-US" sz="2600" dirty="0"/>
              </a:p>
              <a:p>
                <a:r>
                  <a:rPr lang="en-US" sz="2600" dirty="0"/>
                  <a:t>Where r = radius</a:t>
                </a:r>
              </a:p>
            </p:txBody>
          </p:sp>
        </mc:Choice>
        <mc:Fallback xmlns="">
          <p:sp>
            <p:nvSpPr>
              <p:cNvPr id="8" name="TextBox 7"/>
              <p:cNvSpPr txBox="1">
                <a:spLocks noRot="1" noChangeAspect="1" noMove="1" noResize="1" noEditPoints="1" noAdjustHandles="1" noChangeArrowheads="1" noChangeShapeType="1" noTextEdit="1"/>
              </p:cNvSpPr>
              <p:nvPr/>
            </p:nvSpPr>
            <p:spPr>
              <a:xfrm>
                <a:off x="209550" y="3767374"/>
                <a:ext cx="8686800" cy="1242776"/>
              </a:xfrm>
              <a:prstGeom prst="rect">
                <a:avLst/>
              </a:prstGeom>
              <a:blipFill rotWithShape="1">
                <a:blip r:embed="rId4"/>
                <a:stretch>
                  <a:fillRect/>
                </a:stretch>
              </a:blipFill>
            </p:spPr>
            <p:txBody>
              <a:bodyPr/>
              <a:lstStyle/>
              <a:p>
                <a:r>
                  <a:rPr lang="en-US">
                    <a:noFill/>
                  </a:rPr>
                  <a:t> </a:t>
                </a:r>
              </a:p>
            </p:txBody>
          </p:sp>
        </mc:Fallback>
      </mc:AlternateContent>
      <p:pic>
        <p:nvPicPr>
          <p:cNvPr id="8194"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62601" y="133350"/>
            <a:ext cx="255385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7110" y="514350"/>
            <a:ext cx="31242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54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fade">
                                      <p:cBhvr>
                                        <p:cTn id="13" dur="500"/>
                                        <p:tgtEl>
                                          <p:spTgt spid="819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8195"/>
                                        </p:tgtEl>
                                        <p:attrNameLst>
                                          <p:attrName>style.visibility</p:attrName>
                                        </p:attrNameLst>
                                      </p:cBhvr>
                                      <p:to>
                                        <p:strVal val="visible"/>
                                      </p:to>
                                    </p:set>
                                    <p:animEffect transition="in" filter="fade">
                                      <p:cBhvr>
                                        <p:cTn id="28"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P spid="5" grpId="0" animBg="1"/>
      <p:bldP spid="6" grpId="0" animBg="1"/>
      <p:bldP spid="7"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Autofit/>
          </a:bodyPr>
          <a:lstStyle/>
          <a:p>
            <a:r>
              <a:rPr lang="en-US" sz="3600" dirty="0"/>
              <a:t>12.6 Surface Area and Volume of Spheres</a:t>
            </a:r>
            <a:endParaRPr lang="en-US" sz="4000" dirty="0"/>
          </a:p>
        </p:txBody>
      </p:sp>
      <p:pic>
        <p:nvPicPr>
          <p:cNvPr id="36868" name="Picture 5" descr="Box w 3balls"/>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52400" y="1524171"/>
            <a:ext cx="3505200" cy="2660630"/>
          </a:xfrm>
          <a:noFill/>
        </p:spPr>
      </p:pic>
      <mc:AlternateContent xmlns:mc="http://schemas.openxmlformats.org/markup-compatibility/2006" xmlns:a14="http://schemas.microsoft.com/office/drawing/2010/main">
        <mc:Choice Requires="a14">
          <p:sp>
            <p:nvSpPr>
              <p:cNvPr id="73731" name="Rectangle 3"/>
              <p:cNvSpPr>
                <a:spLocks noGrp="1" noChangeArrowheads="1"/>
              </p:cNvSpPr>
              <p:nvPr>
                <p:ph sz="half" idx="2"/>
              </p:nvPr>
            </p:nvSpPr>
            <p:spPr>
              <a:xfrm>
                <a:off x="3810000" y="1257300"/>
                <a:ext cx="5334000" cy="3886200"/>
              </a:xfrm>
            </p:spPr>
            <p:txBody>
              <a:bodyPr>
                <a:normAutofit fontScale="77500" lnSpcReduction="20000"/>
              </a:bodyPr>
              <a:lstStyle/>
              <a:p>
                <a:pPr>
                  <a:lnSpc>
                    <a:spcPct val="90000"/>
                  </a:lnSpc>
                </a:pPr>
                <a:r>
                  <a:rPr lang="en-US" dirty="0"/>
                  <a:t>Find the volume of the empty space in a box containing three golf balls.  The diameter of each is about 1.5 inches.  The box is 4.5 inches by 1.5 inches by 1.5 inches.</a:t>
                </a:r>
              </a:p>
              <a:p>
                <a:pPr lvl="0"/>
                <a:r>
                  <a:rPr lang="en-US" dirty="0">
                    <a:solidFill>
                      <a:schemeClr val="accent5"/>
                    </a:solidFill>
                  </a:rPr>
                  <a:t>Volume of box: </a:t>
                </a:r>
                <a14:m>
                  <m:oMath xmlns:m="http://schemas.openxmlformats.org/officeDocument/2006/math">
                    <m:r>
                      <a:rPr lang="en-US" i="1">
                        <a:solidFill>
                          <a:schemeClr val="accent5"/>
                        </a:solidFill>
                        <a:latin typeface="Cambria Math"/>
                      </a:rPr>
                      <m:t>4.5</m:t>
                    </m:r>
                    <m:d>
                      <m:dPr>
                        <m:ctrlPr>
                          <a:rPr lang="en-US" i="1">
                            <a:solidFill>
                              <a:schemeClr val="accent5"/>
                            </a:solidFill>
                            <a:latin typeface="Cambria Math" panose="02040503050406030204" pitchFamily="18" charset="0"/>
                          </a:rPr>
                        </m:ctrlPr>
                      </m:dPr>
                      <m:e>
                        <m:r>
                          <a:rPr lang="en-US" i="1">
                            <a:solidFill>
                              <a:schemeClr val="accent5"/>
                            </a:solidFill>
                            <a:latin typeface="Cambria Math"/>
                          </a:rPr>
                          <m:t>1.5</m:t>
                        </m:r>
                      </m:e>
                    </m:d>
                    <m:d>
                      <m:dPr>
                        <m:ctrlPr>
                          <a:rPr lang="en-US" i="1">
                            <a:solidFill>
                              <a:schemeClr val="accent5"/>
                            </a:solidFill>
                            <a:latin typeface="Cambria Math" panose="02040503050406030204" pitchFamily="18" charset="0"/>
                          </a:rPr>
                        </m:ctrlPr>
                      </m:dPr>
                      <m:e>
                        <m:r>
                          <a:rPr lang="en-US" i="1">
                            <a:solidFill>
                              <a:schemeClr val="accent5"/>
                            </a:solidFill>
                            <a:latin typeface="Cambria Math"/>
                          </a:rPr>
                          <m:t>1.5</m:t>
                        </m:r>
                      </m:e>
                    </m:d>
                    <m:r>
                      <a:rPr lang="en-US" i="1">
                        <a:solidFill>
                          <a:schemeClr val="accent5"/>
                        </a:solidFill>
                        <a:latin typeface="Cambria Math"/>
                      </a:rPr>
                      <m:t>=10.125</m:t>
                    </m:r>
                  </m:oMath>
                </a14:m>
                <a:endParaRPr lang="en-US" dirty="0"/>
              </a:p>
              <a:p>
                <a:pPr lvl="0"/>
                <a:r>
                  <a:rPr lang="en-US" dirty="0">
                    <a:solidFill>
                      <a:schemeClr val="accent5"/>
                    </a:solidFill>
                  </a:rPr>
                  <a:t>Volume of each ball: </a:t>
                </a:r>
                <a14:m>
                  <m:oMath xmlns:m="http://schemas.openxmlformats.org/officeDocument/2006/math">
                    <m:r>
                      <a:rPr lang="en-US" b="0" i="1" smtClean="0">
                        <a:solidFill>
                          <a:schemeClr val="accent5"/>
                        </a:solidFill>
                        <a:latin typeface="Cambria Math" panose="02040503050406030204" pitchFamily="18" charset="0"/>
                      </a:rPr>
                      <m:t>𝑉</m:t>
                    </m:r>
                    <m:r>
                      <a:rPr lang="en-US" b="0" i="1" smtClean="0">
                        <a:solidFill>
                          <a:schemeClr val="accent5"/>
                        </a:solidFill>
                        <a:latin typeface="Cambria Math" panose="02040503050406030204" pitchFamily="18" charset="0"/>
                      </a:rPr>
                      <m:t>=</m:t>
                    </m:r>
                    <m:f>
                      <m:fPr>
                        <m:ctrlPr>
                          <a:rPr lang="en-US" b="0" i="1" smtClean="0">
                            <a:solidFill>
                              <a:schemeClr val="accent5"/>
                            </a:solidFill>
                            <a:latin typeface="Cambria Math" panose="02040503050406030204" pitchFamily="18" charset="0"/>
                          </a:rPr>
                        </m:ctrlPr>
                      </m:fPr>
                      <m:num>
                        <m:r>
                          <a:rPr lang="en-US" b="0" i="1" smtClean="0">
                            <a:solidFill>
                              <a:schemeClr val="accent5"/>
                            </a:solidFill>
                            <a:latin typeface="Cambria Math" panose="02040503050406030204" pitchFamily="18" charset="0"/>
                          </a:rPr>
                          <m:t>4</m:t>
                        </m:r>
                      </m:num>
                      <m:den>
                        <m:r>
                          <a:rPr lang="en-US" b="0" i="1" smtClean="0">
                            <a:solidFill>
                              <a:schemeClr val="accent5"/>
                            </a:solidFill>
                            <a:latin typeface="Cambria Math" panose="02040503050406030204" pitchFamily="18" charset="0"/>
                          </a:rPr>
                          <m:t>3</m:t>
                        </m:r>
                      </m:den>
                    </m:f>
                    <m:r>
                      <a:rPr lang="en-US" b="0" i="1" smtClean="0">
                        <a:solidFill>
                          <a:schemeClr val="accent5"/>
                        </a:solidFill>
                        <a:latin typeface="Cambria Math" panose="02040503050406030204" pitchFamily="18" charset="0"/>
                      </a:rPr>
                      <m:t>𝜋</m:t>
                    </m:r>
                    <m:sSup>
                      <m:sSupPr>
                        <m:ctrlPr>
                          <a:rPr lang="en-US" b="0" i="1" smtClean="0">
                            <a:solidFill>
                              <a:schemeClr val="accent5"/>
                            </a:solidFill>
                            <a:latin typeface="Cambria Math" panose="02040503050406030204" pitchFamily="18" charset="0"/>
                          </a:rPr>
                        </m:ctrlPr>
                      </m:sSupPr>
                      <m:e>
                        <m:r>
                          <a:rPr lang="en-US" b="0" i="1" smtClean="0">
                            <a:solidFill>
                              <a:schemeClr val="accent5"/>
                            </a:solidFill>
                            <a:latin typeface="Cambria Math" panose="02040503050406030204" pitchFamily="18" charset="0"/>
                          </a:rPr>
                          <m:t>𝑟</m:t>
                        </m:r>
                      </m:e>
                      <m:sup>
                        <m:r>
                          <a:rPr lang="en-US" b="0" i="1" smtClean="0">
                            <a:solidFill>
                              <a:schemeClr val="accent5"/>
                            </a:solidFill>
                            <a:latin typeface="Cambria Math" panose="02040503050406030204" pitchFamily="18" charset="0"/>
                          </a:rPr>
                          <m:t>3</m:t>
                        </m:r>
                      </m:sup>
                    </m:sSup>
                  </m:oMath>
                </a14:m>
                <a:endParaRPr lang="en-US" i="1" dirty="0">
                  <a:solidFill>
                    <a:schemeClr val="accent5"/>
                  </a:solidFill>
                  <a:latin typeface="Cambria Math" panose="02040503050406030204" pitchFamily="18" charset="0"/>
                </a:endParaRPr>
              </a:p>
              <a:p>
                <a:pPr lvl="1"/>
                <a14:m>
                  <m:oMath xmlns:m="http://schemas.openxmlformats.org/officeDocument/2006/math">
                    <m:r>
                      <a:rPr lang="en-US" b="0" i="1" smtClean="0">
                        <a:solidFill>
                          <a:schemeClr val="accent5"/>
                        </a:solidFill>
                        <a:latin typeface="Cambria Math" panose="02040503050406030204" pitchFamily="18" charset="0"/>
                      </a:rPr>
                      <m:t>𝑉</m:t>
                    </m:r>
                    <m:f>
                      <m:fPr>
                        <m:ctrlPr>
                          <a:rPr lang="en-US" i="1">
                            <a:solidFill>
                              <a:schemeClr val="accent5"/>
                            </a:solidFill>
                            <a:latin typeface="Cambria Math" panose="02040503050406030204" pitchFamily="18" charset="0"/>
                          </a:rPr>
                        </m:ctrlPr>
                      </m:fPr>
                      <m:num>
                        <m:r>
                          <a:rPr lang="en-US" i="1">
                            <a:solidFill>
                              <a:schemeClr val="accent5"/>
                            </a:solidFill>
                            <a:latin typeface="Cambria Math"/>
                          </a:rPr>
                          <m:t>4</m:t>
                        </m:r>
                      </m:num>
                      <m:den>
                        <m:r>
                          <a:rPr lang="en-US" i="1">
                            <a:solidFill>
                              <a:schemeClr val="accent5"/>
                            </a:solidFill>
                            <a:latin typeface="Cambria Math"/>
                          </a:rPr>
                          <m:t>3</m:t>
                        </m:r>
                      </m:den>
                    </m:f>
                    <m:r>
                      <a:rPr lang="en-US" i="1">
                        <a:solidFill>
                          <a:schemeClr val="accent5"/>
                        </a:solidFill>
                        <a:latin typeface="Cambria Math"/>
                      </a:rPr>
                      <m:t>𝜋</m:t>
                    </m:r>
                    <m:sSup>
                      <m:sSupPr>
                        <m:ctrlPr>
                          <a:rPr lang="en-US" i="1">
                            <a:solidFill>
                              <a:schemeClr val="accent5"/>
                            </a:solidFill>
                            <a:latin typeface="Cambria Math" panose="02040503050406030204" pitchFamily="18" charset="0"/>
                          </a:rPr>
                        </m:ctrlPr>
                      </m:sSupPr>
                      <m:e>
                        <m:d>
                          <m:dPr>
                            <m:ctrlPr>
                              <a:rPr lang="en-US" b="0" i="1" smtClean="0">
                                <a:solidFill>
                                  <a:schemeClr val="accent5"/>
                                </a:solidFill>
                                <a:latin typeface="Cambria Math" panose="02040503050406030204" pitchFamily="18" charset="0"/>
                              </a:rPr>
                            </m:ctrlPr>
                          </m:dPr>
                          <m:e>
                            <m:r>
                              <a:rPr lang="en-US" b="0" i="1" smtClean="0">
                                <a:solidFill>
                                  <a:schemeClr val="accent5"/>
                                </a:solidFill>
                                <a:latin typeface="Cambria Math" panose="02040503050406030204" pitchFamily="18" charset="0"/>
                              </a:rPr>
                              <m:t>0.</m:t>
                            </m:r>
                            <m:r>
                              <a:rPr lang="en-US" i="1">
                                <a:solidFill>
                                  <a:schemeClr val="accent5"/>
                                </a:solidFill>
                                <a:latin typeface="Cambria Math"/>
                              </a:rPr>
                              <m:t>75</m:t>
                            </m:r>
                          </m:e>
                        </m:d>
                      </m:e>
                      <m:sup>
                        <m:r>
                          <a:rPr lang="en-US" i="1">
                            <a:solidFill>
                              <a:schemeClr val="accent5"/>
                            </a:solidFill>
                            <a:latin typeface="Cambria Math"/>
                          </a:rPr>
                          <m:t>3</m:t>
                        </m:r>
                      </m:sup>
                    </m:sSup>
                    <m:r>
                      <a:rPr lang="en-US" i="1">
                        <a:solidFill>
                          <a:schemeClr val="accent5"/>
                        </a:solidFill>
                        <a:latin typeface="Cambria Math"/>
                      </a:rPr>
                      <m:t>=1.767</m:t>
                    </m:r>
                  </m:oMath>
                </a14:m>
                <a:endParaRPr lang="en-US" dirty="0"/>
              </a:p>
              <a:p>
                <a:r>
                  <a:rPr lang="en-US" dirty="0">
                    <a:solidFill>
                      <a:srgbClr val="FFFF00"/>
                    </a:solidFill>
                  </a:rPr>
                  <a:t>Volume of empty space: Box – 3Spheres </a:t>
                </a:r>
                <a:endParaRPr lang="en-US" i="1" dirty="0">
                  <a:solidFill>
                    <a:srgbClr val="FFFF00"/>
                  </a:solidFill>
                  <a:latin typeface="Cambria Math"/>
                </a:endParaRPr>
              </a:p>
              <a:p>
                <a14:m>
                  <m:oMath xmlns:m="http://schemas.openxmlformats.org/officeDocument/2006/math">
                    <m:r>
                      <a:rPr lang="en-US" i="1">
                        <a:solidFill>
                          <a:srgbClr val="FFFF00"/>
                        </a:solidFill>
                        <a:latin typeface="Cambria Math"/>
                      </a:rPr>
                      <m:t>10.125−3</m:t>
                    </m:r>
                    <m:d>
                      <m:dPr>
                        <m:ctrlPr>
                          <a:rPr lang="en-US" i="1">
                            <a:solidFill>
                              <a:srgbClr val="FFFF00"/>
                            </a:solidFill>
                            <a:latin typeface="Cambria Math" panose="02040503050406030204" pitchFamily="18" charset="0"/>
                          </a:rPr>
                        </m:ctrlPr>
                      </m:dPr>
                      <m:e>
                        <m:r>
                          <a:rPr lang="en-US" i="1">
                            <a:solidFill>
                              <a:srgbClr val="FFFF00"/>
                            </a:solidFill>
                            <a:latin typeface="Cambria Math"/>
                          </a:rPr>
                          <m:t>1.767</m:t>
                        </m:r>
                      </m:e>
                    </m:d>
                    <m:r>
                      <a:rPr lang="en-US" i="1">
                        <a:solidFill>
                          <a:srgbClr val="FFFF00"/>
                        </a:solidFill>
                        <a:latin typeface="Cambria Math"/>
                      </a:rPr>
                      <m:t>=4.824</m:t>
                    </m:r>
                  </m:oMath>
                </a14:m>
                <a:endParaRPr lang="en-US" baseline="30000" dirty="0"/>
              </a:p>
              <a:p>
                <a:pPr>
                  <a:lnSpc>
                    <a:spcPct val="90000"/>
                  </a:lnSpc>
                </a:pPr>
                <a:endParaRPr lang="en-US" dirty="0"/>
              </a:p>
              <a:p>
                <a:pPr>
                  <a:lnSpc>
                    <a:spcPct val="90000"/>
                  </a:lnSpc>
                </a:pPr>
                <a:endParaRPr lang="en-US" dirty="0"/>
              </a:p>
              <a:p>
                <a:pPr>
                  <a:lnSpc>
                    <a:spcPct val="90000"/>
                  </a:lnSpc>
                </a:pPr>
                <a:r>
                  <a:rPr lang="en-US" i="1" dirty="0"/>
                  <a:t>842 #2-36 even, 40-44 even = 21</a:t>
                </a:r>
                <a:endParaRPr lang="en-US" dirty="0"/>
              </a:p>
            </p:txBody>
          </p:sp>
        </mc:Choice>
        <mc:Fallback xmlns="">
          <p:sp>
            <p:nvSpPr>
              <p:cNvPr id="73731" name="Rectangle 3"/>
              <p:cNvSpPr>
                <a:spLocks noGrp="1" noRot="1" noChangeAspect="1" noMove="1" noResize="1" noEditPoints="1" noAdjustHandles="1" noChangeArrowheads="1" noChangeShapeType="1" noTextEdit="1"/>
              </p:cNvSpPr>
              <p:nvPr>
                <p:ph sz="half" idx="2"/>
              </p:nvPr>
            </p:nvSpPr>
            <p:spPr>
              <a:xfrm>
                <a:off x="3810000" y="1257300"/>
                <a:ext cx="5334000" cy="3886200"/>
              </a:xfrm>
              <a:blipFill>
                <a:blip r:embed="rId4"/>
                <a:stretch>
                  <a:fillRect l="-800" t="-2821" r="-1486"/>
                </a:stretch>
              </a:blipFill>
            </p:spPr>
            <p:txBody>
              <a:bodyPr/>
              <a:lstStyle/>
              <a:p>
                <a:r>
                  <a:rPr lang="en-US">
                    <a:noFill/>
                  </a:rPr>
                  <a:t> </a:t>
                </a:r>
              </a:p>
            </p:txBody>
          </p:sp>
        </mc:Fallback>
      </mc:AlternateContent>
    </p:spTree>
    <p:extLst>
      <p:ext uri="{BB962C8B-B14F-4D97-AF65-F5344CB8AC3E}">
        <p14:creationId xmlns:p14="http://schemas.microsoft.com/office/powerpoint/2010/main" val="188674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7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7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7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373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37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Answers and Quiz</a:t>
            </a:r>
          </a:p>
        </p:txBody>
      </p:sp>
      <p:sp>
        <p:nvSpPr>
          <p:cNvPr id="3" name="Content Placeholder 2"/>
          <p:cNvSpPr>
            <a:spLocks noGrp="1"/>
          </p:cNvSpPr>
          <p:nvPr>
            <p:ph idx="1"/>
          </p:nvPr>
        </p:nvSpPr>
        <p:spPr/>
        <p:txBody>
          <a:bodyPr/>
          <a:lstStyle/>
          <a:p>
            <a:r>
              <a:rPr lang="en-US" dirty="0">
                <a:hlinkClick r:id="rId3" action="ppaction://hlinkpres?slideindex=1&amp;slidetitle="/>
              </a:rPr>
              <a:t>12.6 Answers</a:t>
            </a:r>
            <a:endParaRPr lang="en-US" dirty="0"/>
          </a:p>
          <a:p>
            <a:endParaRPr lang="en-US" dirty="0"/>
          </a:p>
          <a:p>
            <a:r>
              <a:rPr lang="en-US" dirty="0">
                <a:hlinkClick r:id="rId4" action="ppaction://hlinkpres?slideindex=1&amp;slidetitle="/>
              </a:rPr>
              <a:t>12.6 Homework Quiz</a:t>
            </a:r>
            <a:endParaRPr lang="en-US" dirty="0"/>
          </a:p>
        </p:txBody>
      </p:sp>
    </p:spTree>
    <p:extLst>
      <p:ext uri="{BB962C8B-B14F-4D97-AF65-F5344CB8AC3E}">
        <p14:creationId xmlns:p14="http://schemas.microsoft.com/office/powerpoint/2010/main" val="38802177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pPr eaLnBrk="1" hangingPunct="1"/>
            <a:r>
              <a:rPr lang="en-US" dirty="0"/>
              <a:t>12.7 Explore Similar Solids</a:t>
            </a:r>
          </a:p>
        </p:txBody>
      </p:sp>
      <p:pic>
        <p:nvPicPr>
          <p:cNvPr id="37892" name="Picture 5" descr="nested doll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622227"/>
            <a:ext cx="3810000" cy="260746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7891" name="Rectangle 3"/>
          <p:cNvSpPr>
            <a:spLocks noGrp="1" noChangeArrowheads="1"/>
          </p:cNvSpPr>
          <p:nvPr>
            <p:ph sz="half" idx="2"/>
          </p:nvPr>
        </p:nvSpPr>
        <p:spPr/>
        <p:txBody>
          <a:bodyPr/>
          <a:lstStyle/>
          <a:p>
            <a:pPr eaLnBrk="1" hangingPunct="1"/>
            <a:r>
              <a:rPr lang="en-US" sz="2800" dirty="0"/>
              <a:t>Russian </a:t>
            </a:r>
            <a:r>
              <a:rPr lang="en-US" sz="2800" dirty="0" err="1"/>
              <a:t>Matryoshka</a:t>
            </a:r>
            <a:r>
              <a:rPr lang="en-US" sz="2800" dirty="0"/>
              <a:t> dolls nest inside each other.  Each doll is the same shape, only smaller.  The dolls are similar solids. </a:t>
            </a:r>
          </a:p>
        </p:txBody>
      </p:sp>
    </p:spTree>
    <p:extLst>
      <p:ext uri="{BB962C8B-B14F-4D97-AF65-F5344CB8AC3E}">
        <p14:creationId xmlns:p14="http://schemas.microsoft.com/office/powerpoint/2010/main" val="3514078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4000" dirty="0"/>
              <a:t>12.1 Explore Solids</a:t>
            </a:r>
          </a:p>
        </p:txBody>
      </p:sp>
      <p:pic>
        <p:nvPicPr>
          <p:cNvPr id="8196" name="Picture 8" descr="cone"/>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00502" y="1143000"/>
            <a:ext cx="5143499" cy="4000500"/>
          </a:xfrm>
          <a:noFill/>
        </p:spPr>
      </p:pic>
      <p:sp>
        <p:nvSpPr>
          <p:cNvPr id="16388" name="Rectangle 4"/>
          <p:cNvSpPr>
            <a:spLocks noGrp="1" noChangeArrowheads="1"/>
          </p:cNvSpPr>
          <p:nvPr>
            <p:ph type="body" sz="half" idx="4294967295"/>
          </p:nvPr>
        </p:nvSpPr>
        <p:spPr>
          <a:xfrm>
            <a:off x="0" y="1371600"/>
            <a:ext cx="4038600" cy="3543300"/>
          </a:xfrm>
        </p:spPr>
        <p:txBody>
          <a:bodyPr>
            <a:normAutofit lnSpcReduction="10000"/>
          </a:bodyPr>
          <a:lstStyle/>
          <a:p>
            <a:pPr eaLnBrk="1" hangingPunct="1"/>
            <a:r>
              <a:rPr lang="en-US" sz="2400" dirty="0">
                <a:solidFill>
                  <a:schemeClr val="bg1"/>
                </a:solidFill>
              </a:rPr>
              <a:t>Pyramid </a:t>
            </a:r>
            <a:r>
              <a:rPr lang="en-US" sz="2400" dirty="0">
                <a:solidFill>
                  <a:schemeClr val="bg1"/>
                </a:solidFill>
                <a:sym typeface="Wingdings" pitchFamily="2" charset="2"/>
              </a:rPr>
              <a:t></a:t>
            </a:r>
            <a:r>
              <a:rPr lang="en-US" sz="2400" dirty="0">
                <a:solidFill>
                  <a:schemeClr val="bg1"/>
                </a:solidFill>
              </a:rPr>
              <a:t> polyhedron with all but one face intersecting in one point</a:t>
            </a:r>
          </a:p>
          <a:p>
            <a:pPr eaLnBrk="1" hangingPunct="1"/>
            <a:r>
              <a:rPr lang="en-US" sz="2400" dirty="0">
                <a:solidFill>
                  <a:schemeClr val="bg1"/>
                </a:solidFill>
              </a:rPr>
              <a:t>Cone </a:t>
            </a:r>
            <a:r>
              <a:rPr lang="en-US" sz="2400" dirty="0">
                <a:solidFill>
                  <a:schemeClr val="bg1"/>
                </a:solidFill>
                <a:sym typeface="Wingdings" pitchFamily="2" charset="2"/>
              </a:rPr>
              <a:t></a:t>
            </a:r>
            <a:r>
              <a:rPr lang="en-US" sz="2400" dirty="0">
                <a:solidFill>
                  <a:schemeClr val="bg1"/>
                </a:solidFill>
              </a:rPr>
              <a:t> circular base with the other surface meeting in a point (kind of like a pyramid)</a:t>
            </a:r>
          </a:p>
          <a:p>
            <a:pPr eaLnBrk="1" hangingPunct="1"/>
            <a:r>
              <a:rPr lang="en-US" sz="2400" dirty="0">
                <a:solidFill>
                  <a:schemeClr val="bg1"/>
                </a:solidFill>
              </a:rPr>
              <a:t>Sphere </a:t>
            </a:r>
            <a:r>
              <a:rPr lang="en-US" sz="2400" dirty="0">
                <a:solidFill>
                  <a:schemeClr val="bg1"/>
                </a:solidFill>
                <a:sym typeface="Wingdings" pitchFamily="2" charset="2"/>
              </a:rPr>
              <a:t></a:t>
            </a:r>
            <a:r>
              <a:rPr lang="en-US" sz="2400" dirty="0">
                <a:solidFill>
                  <a:schemeClr val="bg1"/>
                </a:solidFill>
              </a:rPr>
              <a:t> all the points that are a given distance from the center</a:t>
            </a:r>
          </a:p>
        </p:txBody>
      </p:sp>
    </p:spTree>
    <p:extLst>
      <p:ext uri="{BB962C8B-B14F-4D97-AF65-F5344CB8AC3E}">
        <p14:creationId xmlns:p14="http://schemas.microsoft.com/office/powerpoint/2010/main" val="1319791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r>
              <a:rPr lang="en-US" dirty="0"/>
              <a:t>12.7 Explore Similar Solids</a:t>
            </a:r>
          </a:p>
        </p:txBody>
      </p:sp>
      <p:pic>
        <p:nvPicPr>
          <p:cNvPr id="38917" name="Picture 6" descr="similar Cone2"/>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24107" t="21656" r="13988" b="23656"/>
          <a:stretch/>
        </p:blipFill>
        <p:spPr>
          <a:xfrm>
            <a:off x="228600" y="1600201"/>
            <a:ext cx="4312812" cy="3181349"/>
          </a:xfrm>
          <a:noFill/>
        </p:spPr>
      </p:pic>
      <p:sp>
        <p:nvSpPr>
          <p:cNvPr id="77827" name="Rectangle 3"/>
          <p:cNvSpPr>
            <a:spLocks noGrp="1" noChangeArrowheads="1"/>
          </p:cNvSpPr>
          <p:nvPr>
            <p:ph sz="half" idx="2"/>
          </p:nvPr>
        </p:nvSpPr>
        <p:spPr/>
        <p:txBody>
          <a:bodyPr>
            <a:normAutofit fontScale="92500" lnSpcReduction="10000"/>
          </a:bodyPr>
          <a:lstStyle/>
          <a:p>
            <a:pPr eaLnBrk="1" hangingPunct="1"/>
            <a:r>
              <a:rPr lang="en-US" sz="2800" dirty="0"/>
              <a:t>Similar Solids</a:t>
            </a:r>
          </a:p>
          <a:p>
            <a:pPr lvl="1"/>
            <a:r>
              <a:rPr lang="en-US" sz="2800" dirty="0"/>
              <a:t>Solids with same shape but not necessarily the same size</a:t>
            </a:r>
          </a:p>
          <a:p>
            <a:pPr lvl="1"/>
            <a:r>
              <a:rPr lang="en-US" sz="2800" dirty="0"/>
              <a:t>The lengths of sides are proportional</a:t>
            </a:r>
          </a:p>
          <a:p>
            <a:pPr lvl="1"/>
            <a:r>
              <a:rPr lang="en-US" sz="2800" dirty="0"/>
              <a:t>The ratios of lengths is called the scale factor</a:t>
            </a:r>
          </a:p>
          <a:p>
            <a:pPr eaLnBrk="1" hangingPunct="1"/>
            <a:endParaRPr lang="en-US" sz="2800" dirty="0"/>
          </a:p>
        </p:txBody>
      </p:sp>
    </p:spTree>
    <p:extLst>
      <p:ext uri="{BB962C8B-B14F-4D97-AF65-F5344CB8AC3E}">
        <p14:creationId xmlns:p14="http://schemas.microsoft.com/office/powerpoint/2010/main" val="2157688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8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8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r>
              <a:rPr lang="en-US" dirty="0"/>
              <a:t>12.7 Explore Similar Solids</a:t>
            </a:r>
          </a:p>
        </p:txBody>
      </p:sp>
      <p:sp>
        <p:nvSpPr>
          <p:cNvPr id="79875" name="Rectangle 3"/>
          <p:cNvSpPr>
            <a:spLocks noGrp="1" noChangeArrowheads="1"/>
          </p:cNvSpPr>
          <p:nvPr>
            <p:ph type="body" idx="1"/>
          </p:nvPr>
        </p:nvSpPr>
        <p:spPr/>
        <p:txBody>
          <a:bodyPr>
            <a:normAutofit lnSpcReduction="10000"/>
          </a:bodyPr>
          <a:lstStyle/>
          <a:p>
            <a:pPr eaLnBrk="1" hangingPunct="1"/>
            <a:r>
              <a:rPr lang="en-US" dirty="0"/>
              <a:t>Congruent Solids</a:t>
            </a:r>
          </a:p>
          <a:p>
            <a:pPr lvl="1"/>
            <a:r>
              <a:rPr lang="en-US" dirty="0"/>
              <a:t>Similar solids with scale factor of 1:1</a:t>
            </a:r>
          </a:p>
          <a:p>
            <a:pPr eaLnBrk="1" hangingPunct="1"/>
            <a:r>
              <a:rPr lang="en-US" dirty="0"/>
              <a:t>Following four conditions must be true</a:t>
            </a:r>
          </a:p>
          <a:p>
            <a:pPr lvl="1" eaLnBrk="1" hangingPunct="1"/>
            <a:r>
              <a:rPr lang="en-US" dirty="0"/>
              <a:t>Corresponding angles are congruent</a:t>
            </a:r>
          </a:p>
          <a:p>
            <a:pPr lvl="1" eaLnBrk="1" hangingPunct="1"/>
            <a:r>
              <a:rPr lang="en-US" dirty="0"/>
              <a:t>Corresponding edges are congruent</a:t>
            </a:r>
          </a:p>
          <a:p>
            <a:pPr lvl="1" eaLnBrk="1" hangingPunct="1"/>
            <a:r>
              <a:rPr lang="en-US" dirty="0"/>
              <a:t>Areas of corresponding faces are equal</a:t>
            </a:r>
          </a:p>
          <a:p>
            <a:pPr lvl="1" eaLnBrk="1" hangingPunct="1"/>
            <a:r>
              <a:rPr lang="en-US" dirty="0"/>
              <a:t>The volumes are equal</a:t>
            </a:r>
          </a:p>
          <a:p>
            <a:pPr eaLnBrk="1" hangingPunct="1"/>
            <a:endParaRPr lang="en-US" dirty="0"/>
          </a:p>
        </p:txBody>
      </p:sp>
    </p:spTree>
    <p:extLst>
      <p:ext uri="{BB962C8B-B14F-4D97-AF65-F5344CB8AC3E}">
        <p14:creationId xmlns:p14="http://schemas.microsoft.com/office/powerpoint/2010/main" val="1581986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87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987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9875">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9875">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9875">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98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r>
              <a:rPr lang="en-US" dirty="0"/>
              <a:t>12.7 Explore Similar Solids</a:t>
            </a:r>
          </a:p>
        </p:txBody>
      </p:sp>
      <mc:AlternateContent xmlns:mc="http://schemas.openxmlformats.org/markup-compatibility/2006" xmlns:a14="http://schemas.microsoft.com/office/drawing/2010/main">
        <mc:Choice Requires="a14">
          <p:sp>
            <p:nvSpPr>
              <p:cNvPr id="80899" name="Rectangle 3"/>
              <p:cNvSpPr>
                <a:spLocks noGrp="1" noChangeArrowheads="1"/>
              </p:cNvSpPr>
              <p:nvPr>
                <p:ph type="body" idx="1"/>
              </p:nvPr>
            </p:nvSpPr>
            <p:spPr>
              <a:xfrm>
                <a:off x="228600" y="1257300"/>
                <a:ext cx="8610600" cy="3657600"/>
              </a:xfrm>
            </p:spPr>
            <p:txBody>
              <a:bodyPr>
                <a:noAutofit/>
              </a:bodyPr>
              <a:lstStyle/>
              <a:p>
                <a:pPr eaLnBrk="1" hangingPunct="1"/>
                <a:r>
                  <a:rPr lang="en-US" sz="2000" dirty="0"/>
                  <a:t>Determine if the following pair of shapes are similar, congruent or neither.</a:t>
                </a:r>
              </a:p>
              <a:p>
                <a:pPr lvl="1" eaLnBrk="1" hangingPunct="1"/>
                <a:r>
                  <a:rPr lang="en-US" sz="2000" dirty="0"/>
                  <a:t>Cone A: r = 4.3, h = 12, slant height = 14.3</a:t>
                </a:r>
              </a:p>
              <a:p>
                <a:pPr lvl="1" eaLnBrk="1" hangingPunct="1"/>
                <a:r>
                  <a:rPr lang="en-US" sz="2000" dirty="0"/>
                  <a:t>Cone B: r = 8.6, h = 25, slant height = 26.4</a:t>
                </a:r>
              </a:p>
              <a:p>
                <a:pPr lvl="2" eaLnBrk="1" hangingPunct="1"/>
                <a:r>
                  <a:rPr lang="en-US" sz="2000" dirty="0">
                    <a:solidFill>
                      <a:srgbClr val="FFFF00"/>
                    </a:solidFill>
                  </a:rPr>
                  <a:t>Ratios:  </a:t>
                </a:r>
                <a14:m>
                  <m:oMath xmlns:m="http://schemas.openxmlformats.org/officeDocument/2006/math">
                    <m:f>
                      <m:fPr>
                        <m:ctrlPr>
                          <a:rPr lang="en-US" sz="2000" b="0" i="1" smtClean="0">
                            <a:solidFill>
                              <a:srgbClr val="FFFF00"/>
                            </a:solidFill>
                            <a:latin typeface="Cambria Math" panose="02040503050406030204" pitchFamily="18" charset="0"/>
                          </a:rPr>
                        </m:ctrlPr>
                      </m:fPr>
                      <m:num>
                        <m:r>
                          <a:rPr lang="en-US" sz="2000" b="0" i="1" smtClean="0">
                            <a:solidFill>
                              <a:srgbClr val="FFFF00"/>
                            </a:solidFill>
                            <a:latin typeface="Cambria Math"/>
                          </a:rPr>
                          <m:t>8.6</m:t>
                        </m:r>
                      </m:num>
                      <m:den>
                        <m:r>
                          <a:rPr lang="en-US" sz="2000" b="0" i="1" smtClean="0">
                            <a:solidFill>
                              <a:srgbClr val="FFFF00"/>
                            </a:solidFill>
                            <a:latin typeface="Cambria Math"/>
                          </a:rPr>
                          <m:t>4.3</m:t>
                        </m:r>
                      </m:den>
                    </m:f>
                    <m:r>
                      <a:rPr lang="en-US" sz="2000" b="0" i="1" smtClean="0">
                        <a:solidFill>
                          <a:srgbClr val="FFFF00"/>
                        </a:solidFill>
                        <a:latin typeface="Cambria Math"/>
                      </a:rPr>
                      <m:t>=2</m:t>
                    </m:r>
                  </m:oMath>
                </a14:m>
                <a:r>
                  <a:rPr lang="en-US" sz="2000" dirty="0">
                    <a:solidFill>
                      <a:srgbClr val="FFFF00"/>
                    </a:solidFill>
                  </a:rPr>
                  <a:t>, </a:t>
                </a:r>
                <a14:m>
                  <m:oMath xmlns:m="http://schemas.openxmlformats.org/officeDocument/2006/math">
                    <m:f>
                      <m:fPr>
                        <m:ctrlPr>
                          <a:rPr lang="en-US" sz="2000" b="0" i="1" smtClean="0">
                            <a:solidFill>
                              <a:srgbClr val="FFFF00"/>
                            </a:solidFill>
                            <a:latin typeface="Cambria Math" panose="02040503050406030204" pitchFamily="18" charset="0"/>
                          </a:rPr>
                        </m:ctrlPr>
                      </m:fPr>
                      <m:num>
                        <m:r>
                          <a:rPr lang="en-US" sz="2000" b="0" i="1" smtClean="0">
                            <a:solidFill>
                              <a:srgbClr val="FFFF00"/>
                            </a:solidFill>
                            <a:latin typeface="Cambria Math"/>
                          </a:rPr>
                          <m:t>25</m:t>
                        </m:r>
                      </m:num>
                      <m:den>
                        <m:r>
                          <a:rPr lang="en-US" sz="2000" b="0" i="1" smtClean="0">
                            <a:solidFill>
                              <a:srgbClr val="FFFF00"/>
                            </a:solidFill>
                            <a:latin typeface="Cambria Math"/>
                          </a:rPr>
                          <m:t>12</m:t>
                        </m:r>
                      </m:den>
                    </m:f>
                    <m:r>
                      <a:rPr lang="en-US" sz="2000" b="0" i="1" smtClean="0">
                        <a:solidFill>
                          <a:srgbClr val="FFFF00"/>
                        </a:solidFill>
                        <a:latin typeface="Cambria Math"/>
                      </a:rPr>
                      <m:t>=2.08</m:t>
                    </m:r>
                  </m:oMath>
                </a14:m>
                <a:r>
                  <a:rPr lang="en-US" sz="2000" dirty="0">
                    <a:solidFill>
                      <a:srgbClr val="FFFF00"/>
                    </a:solidFill>
                  </a:rPr>
                  <a:t>. Not proportional so neither</a:t>
                </a:r>
                <a:endParaRPr lang="en-US" sz="2000" dirty="0"/>
              </a:p>
              <a:p>
                <a:pPr lvl="1" eaLnBrk="1" hangingPunct="1"/>
                <a:r>
                  <a:rPr lang="en-US" sz="2000" dirty="0"/>
                  <a:t>Right Cylinder A: r = 5.5, height = 7.3</a:t>
                </a:r>
              </a:p>
              <a:p>
                <a:pPr lvl="1" eaLnBrk="1" hangingPunct="1"/>
                <a:r>
                  <a:rPr lang="en-US" sz="2000" dirty="0"/>
                  <a:t>Right Cylinder B: r = 5.5, height = 7.3  </a:t>
                </a:r>
              </a:p>
              <a:p>
                <a:pPr lvl="2" eaLnBrk="1" hangingPunct="1"/>
                <a:r>
                  <a:rPr lang="en-US" sz="2000" dirty="0">
                    <a:solidFill>
                      <a:srgbClr val="FFFF00"/>
                    </a:solidFill>
                  </a:rPr>
                  <a:t>1:1 ratio so congruent.</a:t>
                </a:r>
              </a:p>
            </p:txBody>
          </p:sp>
        </mc:Choice>
        <mc:Fallback xmlns="">
          <p:sp>
            <p:nvSpPr>
              <p:cNvPr id="80899" name="Rectangle 3"/>
              <p:cNvSpPr>
                <a:spLocks noGrp="1" noRot="1" noChangeAspect="1" noMove="1" noResize="1" noEditPoints="1" noAdjustHandles="1" noChangeArrowheads="1" noChangeShapeType="1" noTextEdit="1"/>
              </p:cNvSpPr>
              <p:nvPr>
                <p:ph type="body" idx="1"/>
              </p:nvPr>
            </p:nvSpPr>
            <p:spPr>
              <a:xfrm>
                <a:off x="228600" y="1257300"/>
                <a:ext cx="8610600" cy="3657600"/>
              </a:xfrm>
              <a:blipFill>
                <a:blip r:embed="rId3"/>
                <a:stretch>
                  <a:fillRect l="-567" t="-833"/>
                </a:stretch>
              </a:blipFill>
            </p:spPr>
            <p:txBody>
              <a:bodyPr/>
              <a:lstStyle/>
              <a:p>
                <a:r>
                  <a:rPr lang="en-US">
                    <a:noFill/>
                  </a:rPr>
                  <a:t> </a:t>
                </a:r>
              </a:p>
            </p:txBody>
          </p:sp>
        </mc:Fallback>
      </mc:AlternateContent>
    </p:spTree>
    <p:extLst>
      <p:ext uri="{BB962C8B-B14F-4D97-AF65-F5344CB8AC3E}">
        <p14:creationId xmlns:p14="http://schemas.microsoft.com/office/powerpoint/2010/main" val="392725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8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089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089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08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r>
              <a:rPr lang="en-US" dirty="0"/>
              <a:t>12.7 Explore Similar Solids</a:t>
            </a:r>
          </a:p>
        </p:txBody>
      </p:sp>
      <p:sp>
        <p:nvSpPr>
          <p:cNvPr id="18" name="TextBox 17"/>
          <p:cNvSpPr txBox="1"/>
          <p:nvPr/>
        </p:nvSpPr>
        <p:spPr>
          <a:xfrm>
            <a:off x="228600" y="1314450"/>
            <a:ext cx="868680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dirty="0"/>
              <a:t>Similar Solids Theorem</a:t>
            </a:r>
          </a:p>
        </p:txBody>
      </p:sp>
      <p:sp>
        <p:nvSpPr>
          <p:cNvPr id="19" name="TextBox 18"/>
          <p:cNvSpPr txBox="1"/>
          <p:nvPr/>
        </p:nvSpPr>
        <p:spPr>
          <a:xfrm>
            <a:off x="228600" y="1849422"/>
            <a:ext cx="8686800" cy="125572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nSpc>
                <a:spcPct val="90000"/>
              </a:lnSpc>
            </a:pPr>
            <a:r>
              <a:rPr lang="en-US" sz="2800" dirty="0"/>
              <a:t>If 2 solids are similar with a scale factor of a:b, </a:t>
            </a:r>
          </a:p>
          <a:p>
            <a:pPr>
              <a:lnSpc>
                <a:spcPct val="90000"/>
              </a:lnSpc>
            </a:pPr>
            <a:r>
              <a:rPr lang="en-US" sz="2800" dirty="0"/>
              <a:t>then the areas have a ratio of a</a:t>
            </a:r>
            <a:r>
              <a:rPr lang="en-US" sz="2800" baseline="30000" dirty="0"/>
              <a:t>2</a:t>
            </a:r>
            <a:r>
              <a:rPr lang="en-US" sz="2800" dirty="0"/>
              <a:t>:b</a:t>
            </a:r>
            <a:r>
              <a:rPr lang="en-US" sz="2800" baseline="30000" dirty="0"/>
              <a:t>2</a:t>
            </a:r>
            <a:r>
              <a:rPr lang="en-US" sz="2800" dirty="0"/>
              <a:t> </a:t>
            </a:r>
          </a:p>
          <a:p>
            <a:pPr>
              <a:lnSpc>
                <a:spcPct val="90000"/>
              </a:lnSpc>
            </a:pPr>
            <a:r>
              <a:rPr lang="en-US" sz="2800" dirty="0"/>
              <a:t>and the volumes have a ratio of a</a:t>
            </a:r>
            <a:r>
              <a:rPr lang="en-US" sz="2800" baseline="30000" dirty="0"/>
              <a:t>3</a:t>
            </a:r>
            <a:r>
              <a:rPr lang="en-US" sz="2800" dirty="0"/>
              <a:t>:b</a:t>
            </a:r>
            <a:r>
              <a:rPr lang="en-US" sz="2800" baseline="30000" dirty="0"/>
              <a:t>3</a:t>
            </a:r>
          </a:p>
        </p:txBody>
      </p:sp>
    </p:spTree>
    <p:extLst>
      <p:ext uri="{BB962C8B-B14F-4D97-AF65-F5344CB8AC3E}">
        <p14:creationId xmlns:p14="http://schemas.microsoft.com/office/powerpoint/2010/main" val="153523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12.7 Explore Similar Solids</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228600" y="1257300"/>
                <a:ext cx="4267200" cy="3886199"/>
              </a:xfrm>
            </p:spPr>
            <p:txBody>
              <a:bodyPr>
                <a:normAutofit fontScale="70000" lnSpcReduction="20000"/>
              </a:bodyPr>
              <a:lstStyle/>
              <a:p>
                <a:pPr>
                  <a:lnSpc>
                    <a:spcPct val="90000"/>
                  </a:lnSpc>
                </a:pPr>
                <a:r>
                  <a:rPr lang="en-US" dirty="0"/>
                  <a:t>Cube C has a surface area of 216 square units and Cube D has a surface area of 600 square units.  Find the scale factor of C to D. </a:t>
                </a:r>
              </a:p>
              <a:p>
                <a:r>
                  <a:rPr lang="en-US" dirty="0">
                    <a:solidFill>
                      <a:srgbClr val="FFFF00"/>
                    </a:solidFill>
                  </a:rPr>
                  <a:t>Areas: </a:t>
                </a:r>
                <a14:m>
                  <m:oMath xmlns:m="http://schemas.openxmlformats.org/officeDocument/2006/math">
                    <m:f>
                      <m:fPr>
                        <m:ctrlPr>
                          <a:rPr lang="en-US" i="1">
                            <a:solidFill>
                              <a:srgbClr val="FFFF00"/>
                            </a:solidFill>
                            <a:latin typeface="Cambria Math" panose="02040503050406030204" pitchFamily="18" charset="0"/>
                          </a:rPr>
                        </m:ctrlPr>
                      </m:fPr>
                      <m:num>
                        <m:r>
                          <a:rPr lang="en-US" i="1">
                            <a:solidFill>
                              <a:srgbClr val="FFFF00"/>
                            </a:solidFill>
                            <a:latin typeface="Cambria Math"/>
                          </a:rPr>
                          <m:t>216</m:t>
                        </m:r>
                      </m:num>
                      <m:den>
                        <m:r>
                          <a:rPr lang="en-US" i="1">
                            <a:solidFill>
                              <a:srgbClr val="FFFF00"/>
                            </a:solidFill>
                            <a:latin typeface="Cambria Math"/>
                          </a:rPr>
                          <m:t>600</m:t>
                        </m:r>
                      </m:den>
                    </m:f>
                    <m:r>
                      <a:rPr lang="en-US" i="1">
                        <a:solidFill>
                          <a:srgbClr val="FFFF00"/>
                        </a:solidFill>
                        <a:latin typeface="Cambria Math"/>
                      </a:rPr>
                      <m:t>=</m:t>
                    </m:r>
                    <m:f>
                      <m:fPr>
                        <m:ctrlPr>
                          <a:rPr lang="en-US" i="1">
                            <a:solidFill>
                              <a:srgbClr val="FFFF00"/>
                            </a:solidFill>
                            <a:latin typeface="Cambria Math" panose="02040503050406030204" pitchFamily="18" charset="0"/>
                          </a:rPr>
                        </m:ctrlPr>
                      </m:fPr>
                      <m:num>
                        <m:r>
                          <a:rPr lang="en-US" i="1">
                            <a:solidFill>
                              <a:srgbClr val="FFFF00"/>
                            </a:solidFill>
                            <a:latin typeface="Cambria Math"/>
                          </a:rPr>
                          <m:t>9</m:t>
                        </m:r>
                      </m:num>
                      <m:den>
                        <m:r>
                          <a:rPr lang="en-US" i="1">
                            <a:solidFill>
                              <a:srgbClr val="FFFF00"/>
                            </a:solidFill>
                            <a:latin typeface="Cambria Math"/>
                          </a:rPr>
                          <m:t>25</m:t>
                        </m:r>
                      </m:den>
                    </m:f>
                    <m:r>
                      <a:rPr lang="en-US" i="1">
                        <a:solidFill>
                          <a:srgbClr val="FFFF00"/>
                        </a:solidFill>
                        <a:latin typeface="Cambria Math"/>
                      </a:rPr>
                      <m:t>=</m:t>
                    </m:r>
                    <m:f>
                      <m:fPr>
                        <m:ctrlPr>
                          <a:rPr lang="en-US" i="1">
                            <a:solidFill>
                              <a:srgbClr val="FFFF00"/>
                            </a:solidFill>
                            <a:latin typeface="Cambria Math" panose="02040503050406030204" pitchFamily="18" charset="0"/>
                          </a:rPr>
                        </m:ctrlPr>
                      </m:fPr>
                      <m:num>
                        <m:sSup>
                          <m:sSupPr>
                            <m:ctrlPr>
                              <a:rPr lang="en-US" i="1">
                                <a:solidFill>
                                  <a:srgbClr val="FFFF00"/>
                                </a:solidFill>
                                <a:latin typeface="Cambria Math" panose="02040503050406030204" pitchFamily="18" charset="0"/>
                              </a:rPr>
                            </m:ctrlPr>
                          </m:sSupPr>
                          <m:e>
                            <m:r>
                              <a:rPr lang="en-US" i="1">
                                <a:solidFill>
                                  <a:srgbClr val="FFFF00"/>
                                </a:solidFill>
                                <a:latin typeface="Cambria Math"/>
                              </a:rPr>
                              <m:t>𝑐</m:t>
                            </m:r>
                          </m:e>
                          <m:sup>
                            <m:r>
                              <a:rPr lang="en-US" i="1">
                                <a:solidFill>
                                  <a:srgbClr val="FFFF00"/>
                                </a:solidFill>
                                <a:latin typeface="Cambria Math"/>
                              </a:rPr>
                              <m:t>2</m:t>
                            </m:r>
                          </m:sup>
                        </m:sSup>
                      </m:num>
                      <m:den>
                        <m:sSup>
                          <m:sSupPr>
                            <m:ctrlPr>
                              <a:rPr lang="en-US" i="1">
                                <a:solidFill>
                                  <a:srgbClr val="FFFF00"/>
                                </a:solidFill>
                                <a:latin typeface="Cambria Math" panose="02040503050406030204" pitchFamily="18" charset="0"/>
                              </a:rPr>
                            </m:ctrlPr>
                          </m:sSupPr>
                          <m:e>
                            <m:r>
                              <a:rPr lang="en-US" i="1">
                                <a:solidFill>
                                  <a:srgbClr val="FFFF00"/>
                                </a:solidFill>
                                <a:latin typeface="Cambria Math"/>
                              </a:rPr>
                              <m:t>𝑑</m:t>
                            </m:r>
                          </m:e>
                          <m:sup>
                            <m:r>
                              <a:rPr lang="en-US" i="1">
                                <a:solidFill>
                                  <a:srgbClr val="FFFF00"/>
                                </a:solidFill>
                                <a:latin typeface="Cambria Math"/>
                              </a:rPr>
                              <m:t>2</m:t>
                            </m:r>
                          </m:sup>
                        </m:sSup>
                      </m:den>
                    </m:f>
                  </m:oMath>
                </a14:m>
                <a:endParaRPr lang="en-US" dirty="0">
                  <a:solidFill>
                    <a:srgbClr val="FFFF00"/>
                  </a:solidFill>
                </a:endParaRPr>
              </a:p>
              <a:p>
                <a:r>
                  <a:rPr lang="en-US" dirty="0">
                    <a:solidFill>
                      <a:srgbClr val="FFFF00"/>
                    </a:solidFill>
                  </a:rPr>
                  <a:t>Lengths:  </a:t>
                </a:r>
                <a14:m>
                  <m:oMath xmlns:m="http://schemas.openxmlformats.org/officeDocument/2006/math">
                    <m:f>
                      <m:fPr>
                        <m:ctrlPr>
                          <a:rPr lang="en-US" i="1">
                            <a:solidFill>
                              <a:srgbClr val="FFFF00"/>
                            </a:solidFill>
                            <a:latin typeface="Cambria Math" panose="02040503050406030204" pitchFamily="18" charset="0"/>
                          </a:rPr>
                        </m:ctrlPr>
                      </m:fPr>
                      <m:num>
                        <m:r>
                          <a:rPr lang="en-US" i="1">
                            <a:solidFill>
                              <a:srgbClr val="FFFF00"/>
                            </a:solidFill>
                            <a:latin typeface="Cambria Math"/>
                          </a:rPr>
                          <m:t>𝑐</m:t>
                        </m:r>
                      </m:num>
                      <m:den>
                        <m:r>
                          <a:rPr lang="en-US" i="1">
                            <a:solidFill>
                              <a:srgbClr val="FFFF00"/>
                            </a:solidFill>
                            <a:latin typeface="Cambria Math"/>
                          </a:rPr>
                          <m:t>𝑑</m:t>
                        </m:r>
                      </m:den>
                    </m:f>
                    <m:r>
                      <a:rPr lang="en-US" i="1">
                        <a:solidFill>
                          <a:srgbClr val="FFFF00"/>
                        </a:solidFill>
                        <a:latin typeface="Cambria Math"/>
                      </a:rPr>
                      <m:t>=</m:t>
                    </m:r>
                    <m:f>
                      <m:fPr>
                        <m:ctrlPr>
                          <a:rPr lang="en-US" i="1">
                            <a:solidFill>
                              <a:srgbClr val="FFFF00"/>
                            </a:solidFill>
                            <a:latin typeface="Cambria Math" panose="02040503050406030204" pitchFamily="18" charset="0"/>
                          </a:rPr>
                        </m:ctrlPr>
                      </m:fPr>
                      <m:num>
                        <m:rad>
                          <m:radPr>
                            <m:degHide m:val="on"/>
                            <m:ctrlPr>
                              <a:rPr lang="en-US" i="1">
                                <a:solidFill>
                                  <a:srgbClr val="FFFF00"/>
                                </a:solidFill>
                                <a:latin typeface="Cambria Math" panose="02040503050406030204" pitchFamily="18" charset="0"/>
                              </a:rPr>
                            </m:ctrlPr>
                          </m:radPr>
                          <m:deg/>
                          <m:e>
                            <m:r>
                              <a:rPr lang="en-US" i="1">
                                <a:solidFill>
                                  <a:srgbClr val="FFFF00"/>
                                </a:solidFill>
                                <a:latin typeface="Cambria Math"/>
                              </a:rPr>
                              <m:t>9</m:t>
                            </m:r>
                          </m:e>
                        </m:rad>
                      </m:num>
                      <m:den>
                        <m:rad>
                          <m:radPr>
                            <m:degHide m:val="on"/>
                            <m:ctrlPr>
                              <a:rPr lang="en-US" i="1">
                                <a:solidFill>
                                  <a:srgbClr val="FFFF00"/>
                                </a:solidFill>
                                <a:latin typeface="Cambria Math" panose="02040503050406030204" pitchFamily="18" charset="0"/>
                              </a:rPr>
                            </m:ctrlPr>
                          </m:radPr>
                          <m:deg/>
                          <m:e>
                            <m:r>
                              <a:rPr lang="en-US" i="1">
                                <a:solidFill>
                                  <a:srgbClr val="FFFF00"/>
                                </a:solidFill>
                                <a:latin typeface="Cambria Math"/>
                              </a:rPr>
                              <m:t>25</m:t>
                            </m:r>
                          </m:e>
                        </m:rad>
                      </m:den>
                    </m:f>
                    <m:r>
                      <a:rPr lang="en-US" i="1">
                        <a:solidFill>
                          <a:srgbClr val="FFFF00"/>
                        </a:solidFill>
                        <a:latin typeface="Cambria Math"/>
                      </a:rPr>
                      <m:t>=</m:t>
                    </m:r>
                    <m:f>
                      <m:fPr>
                        <m:ctrlPr>
                          <a:rPr lang="en-US" i="1">
                            <a:solidFill>
                              <a:srgbClr val="FFFF00"/>
                            </a:solidFill>
                            <a:latin typeface="Cambria Math" panose="02040503050406030204" pitchFamily="18" charset="0"/>
                          </a:rPr>
                        </m:ctrlPr>
                      </m:fPr>
                      <m:num>
                        <m:r>
                          <a:rPr lang="en-US" i="1">
                            <a:solidFill>
                              <a:srgbClr val="FFFF00"/>
                            </a:solidFill>
                            <a:latin typeface="Cambria Math"/>
                          </a:rPr>
                          <m:t>3</m:t>
                        </m:r>
                      </m:num>
                      <m:den>
                        <m:r>
                          <a:rPr lang="en-US" i="1">
                            <a:solidFill>
                              <a:srgbClr val="FFFF00"/>
                            </a:solidFill>
                            <a:latin typeface="Cambria Math"/>
                          </a:rPr>
                          <m:t>5</m:t>
                        </m:r>
                      </m:den>
                    </m:f>
                  </m:oMath>
                </a14:m>
                <a:endParaRPr lang="en-US" dirty="0"/>
              </a:p>
              <a:p>
                <a:pPr>
                  <a:lnSpc>
                    <a:spcPct val="90000"/>
                  </a:lnSpc>
                </a:pPr>
                <a:endParaRPr lang="en-US" dirty="0"/>
              </a:p>
              <a:p>
                <a:pPr>
                  <a:lnSpc>
                    <a:spcPct val="90000"/>
                  </a:lnSpc>
                </a:pPr>
                <a:endParaRPr lang="en-US" dirty="0"/>
              </a:p>
              <a:p>
                <a:pPr>
                  <a:lnSpc>
                    <a:spcPct val="90000"/>
                  </a:lnSpc>
                </a:pPr>
                <a:r>
                  <a:rPr lang="en-US" dirty="0"/>
                  <a:t>Find the edge length of C.</a:t>
                </a:r>
              </a:p>
              <a:p>
                <a:r>
                  <a:rPr lang="en-US" dirty="0">
                    <a:solidFill>
                      <a:schemeClr val="accent3"/>
                    </a:solidFill>
                  </a:rPr>
                  <a:t>Cube surface area: </a:t>
                </a:r>
                <a14:m>
                  <m:oMath xmlns:m="http://schemas.openxmlformats.org/officeDocument/2006/math">
                    <m:r>
                      <a:rPr lang="en-US" i="1">
                        <a:solidFill>
                          <a:schemeClr val="accent3"/>
                        </a:solidFill>
                        <a:latin typeface="Cambria Math"/>
                      </a:rPr>
                      <m:t>𝑆</m:t>
                    </m:r>
                    <m:r>
                      <a:rPr lang="en-US" i="1">
                        <a:solidFill>
                          <a:schemeClr val="accent3"/>
                        </a:solidFill>
                        <a:latin typeface="Cambria Math"/>
                      </a:rPr>
                      <m:t>=</m:t>
                    </m:r>
                    <m:sSup>
                      <m:sSupPr>
                        <m:ctrlPr>
                          <a:rPr lang="en-US" i="1">
                            <a:solidFill>
                              <a:schemeClr val="accent3"/>
                            </a:solidFill>
                            <a:latin typeface="Cambria Math" panose="02040503050406030204" pitchFamily="18" charset="0"/>
                          </a:rPr>
                        </m:ctrlPr>
                      </m:sSupPr>
                      <m:e>
                        <m:r>
                          <a:rPr lang="en-US" i="1">
                            <a:solidFill>
                              <a:schemeClr val="accent3"/>
                            </a:solidFill>
                            <a:latin typeface="Cambria Math"/>
                          </a:rPr>
                          <m:t>6</m:t>
                        </m:r>
                        <m:r>
                          <a:rPr lang="en-US" i="1">
                            <a:solidFill>
                              <a:schemeClr val="accent3"/>
                            </a:solidFill>
                            <a:latin typeface="Cambria Math"/>
                          </a:rPr>
                          <m:t>𝑐</m:t>
                        </m:r>
                      </m:e>
                      <m:sup>
                        <m:r>
                          <a:rPr lang="en-US" i="1">
                            <a:solidFill>
                              <a:schemeClr val="accent3"/>
                            </a:solidFill>
                            <a:latin typeface="Cambria Math"/>
                          </a:rPr>
                          <m:t>2</m:t>
                        </m:r>
                      </m:sup>
                    </m:sSup>
                  </m:oMath>
                </a14:m>
                <a:endParaRPr lang="en-US" dirty="0">
                  <a:solidFill>
                    <a:schemeClr val="accent3"/>
                  </a:solidFill>
                </a:endParaRPr>
              </a:p>
              <a:p>
                <a:r>
                  <a:rPr lang="en-US" dirty="0">
                    <a:solidFill>
                      <a:schemeClr val="accent3"/>
                    </a:solidFill>
                  </a:rPr>
                  <a:t>  </a:t>
                </a:r>
                <a14:m>
                  <m:oMath xmlns:m="http://schemas.openxmlformats.org/officeDocument/2006/math">
                    <m:r>
                      <a:rPr lang="en-US" i="1">
                        <a:solidFill>
                          <a:schemeClr val="accent3"/>
                        </a:solidFill>
                        <a:latin typeface="Cambria Math"/>
                      </a:rPr>
                      <m:t>216=</m:t>
                    </m:r>
                    <m:sSup>
                      <m:sSupPr>
                        <m:ctrlPr>
                          <a:rPr lang="en-US" i="1">
                            <a:solidFill>
                              <a:schemeClr val="accent3"/>
                            </a:solidFill>
                            <a:latin typeface="Cambria Math" panose="02040503050406030204" pitchFamily="18" charset="0"/>
                          </a:rPr>
                        </m:ctrlPr>
                      </m:sSupPr>
                      <m:e>
                        <m:r>
                          <a:rPr lang="en-US" i="1">
                            <a:solidFill>
                              <a:schemeClr val="accent3"/>
                            </a:solidFill>
                            <a:latin typeface="Cambria Math"/>
                          </a:rPr>
                          <m:t>6</m:t>
                        </m:r>
                        <m:r>
                          <a:rPr lang="en-US" i="1">
                            <a:solidFill>
                              <a:schemeClr val="accent3"/>
                            </a:solidFill>
                            <a:latin typeface="Cambria Math"/>
                          </a:rPr>
                          <m:t>𝑐</m:t>
                        </m:r>
                      </m:e>
                      <m:sup>
                        <m:r>
                          <a:rPr lang="en-US" i="1">
                            <a:solidFill>
                              <a:schemeClr val="accent3"/>
                            </a:solidFill>
                            <a:latin typeface="Cambria Math"/>
                          </a:rPr>
                          <m:t>2</m:t>
                        </m:r>
                      </m:sup>
                    </m:sSup>
                  </m:oMath>
                </a14:m>
                <a:endParaRPr lang="en-US" dirty="0">
                  <a:solidFill>
                    <a:schemeClr val="accent3"/>
                  </a:solidFill>
                </a:endParaRPr>
              </a:p>
              <a:p>
                <a:r>
                  <a:rPr lang="en-US" dirty="0">
                    <a:solidFill>
                      <a:schemeClr val="accent3"/>
                    </a:solidFill>
                  </a:rPr>
                  <a:t>  </a:t>
                </a:r>
                <a14:m>
                  <m:oMath xmlns:m="http://schemas.openxmlformats.org/officeDocument/2006/math">
                    <m:r>
                      <a:rPr lang="en-US" i="1">
                        <a:solidFill>
                          <a:schemeClr val="accent3"/>
                        </a:solidFill>
                        <a:latin typeface="Cambria Math"/>
                      </a:rPr>
                      <m:t>36=</m:t>
                    </m:r>
                    <m:sSup>
                      <m:sSupPr>
                        <m:ctrlPr>
                          <a:rPr lang="en-US" i="1">
                            <a:solidFill>
                              <a:schemeClr val="accent3"/>
                            </a:solidFill>
                            <a:latin typeface="Cambria Math" panose="02040503050406030204" pitchFamily="18" charset="0"/>
                          </a:rPr>
                        </m:ctrlPr>
                      </m:sSupPr>
                      <m:e>
                        <m:r>
                          <a:rPr lang="en-US" i="1">
                            <a:solidFill>
                              <a:schemeClr val="accent3"/>
                            </a:solidFill>
                            <a:latin typeface="Cambria Math"/>
                          </a:rPr>
                          <m:t>𝑐</m:t>
                        </m:r>
                      </m:e>
                      <m:sup>
                        <m:r>
                          <a:rPr lang="en-US" i="1">
                            <a:solidFill>
                              <a:schemeClr val="accent3"/>
                            </a:solidFill>
                            <a:latin typeface="Cambria Math"/>
                          </a:rPr>
                          <m:t>2</m:t>
                        </m:r>
                      </m:sup>
                    </m:sSup>
                  </m:oMath>
                </a14:m>
                <a:endParaRPr lang="en-US" dirty="0">
                  <a:solidFill>
                    <a:schemeClr val="accent3"/>
                  </a:solidFill>
                </a:endParaRPr>
              </a:p>
              <a:p>
                <a:r>
                  <a:rPr lang="en-US" dirty="0">
                    <a:solidFill>
                      <a:schemeClr val="accent3"/>
                    </a:solidFill>
                  </a:rPr>
                  <a:t>  </a:t>
                </a:r>
                <a14:m>
                  <m:oMath xmlns:m="http://schemas.openxmlformats.org/officeDocument/2006/math">
                    <m:r>
                      <a:rPr lang="en-US" i="1">
                        <a:solidFill>
                          <a:schemeClr val="accent3"/>
                        </a:solidFill>
                        <a:latin typeface="Cambria Math"/>
                      </a:rPr>
                      <m:t>𝑐</m:t>
                    </m:r>
                    <m:r>
                      <a:rPr lang="en-US" i="1">
                        <a:solidFill>
                          <a:schemeClr val="accent3"/>
                        </a:solidFill>
                        <a:latin typeface="Cambria Math"/>
                      </a:rPr>
                      <m:t>=6</m:t>
                    </m:r>
                  </m:oMath>
                </a14:m>
                <a:endParaRPr lang="en-US" dirty="0"/>
              </a:p>
              <a:p>
                <a:pPr>
                  <a:lnSpc>
                    <a:spcPct val="90000"/>
                  </a:lnSpc>
                </a:pPr>
                <a:endParaRPr lang="en-US" dirty="0"/>
              </a:p>
              <a:p>
                <a:pPr>
                  <a:lnSpc>
                    <a:spcPct val="90000"/>
                  </a:lnSpc>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228600" y="1257300"/>
                <a:ext cx="4267200" cy="3886199"/>
              </a:xfrm>
              <a:blipFill>
                <a:blip r:embed="rId3"/>
                <a:stretch>
                  <a:fillRect l="-857" t="-2508" r="-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B3A3256D-8A84-4DDF-9284-349F3C550EBB}"/>
                  </a:ext>
                </a:extLst>
              </p:cNvPr>
              <p:cNvSpPr>
                <a:spLocks noGrp="1"/>
              </p:cNvSpPr>
              <p:nvPr>
                <p:ph sz="half" idx="2"/>
              </p:nvPr>
            </p:nvSpPr>
            <p:spPr>
              <a:xfrm>
                <a:off x="4648200" y="1257301"/>
                <a:ext cx="4191000" cy="3886198"/>
              </a:xfrm>
            </p:spPr>
            <p:txBody>
              <a:bodyPr>
                <a:normAutofit fontScale="70000" lnSpcReduction="20000"/>
              </a:bodyPr>
              <a:lstStyle/>
              <a:p>
                <a:pPr>
                  <a:lnSpc>
                    <a:spcPct val="90000"/>
                  </a:lnSpc>
                </a:pPr>
                <a:r>
                  <a:rPr lang="en-US" dirty="0"/>
                  <a:t>Use the scale factor to find the volume of D.</a:t>
                </a:r>
              </a:p>
              <a:p>
                <a:r>
                  <a:rPr lang="en-US" dirty="0">
                    <a:solidFill>
                      <a:schemeClr val="accent5"/>
                    </a:solidFill>
                  </a:rPr>
                  <a:t>Volumes: </a:t>
                </a:r>
                <a14:m>
                  <m:oMath xmlns:m="http://schemas.openxmlformats.org/officeDocument/2006/math">
                    <m:f>
                      <m:fPr>
                        <m:ctrlPr>
                          <a:rPr lang="en-US" i="1">
                            <a:solidFill>
                              <a:schemeClr val="accent5"/>
                            </a:solidFill>
                            <a:latin typeface="Cambria Math" panose="02040503050406030204" pitchFamily="18" charset="0"/>
                          </a:rPr>
                        </m:ctrlPr>
                      </m:fPr>
                      <m:num>
                        <m:sSub>
                          <m:sSubPr>
                            <m:ctrlPr>
                              <a:rPr lang="en-US" b="0" i="1" smtClean="0">
                                <a:solidFill>
                                  <a:schemeClr val="accent5"/>
                                </a:solidFill>
                                <a:latin typeface="Cambria Math" panose="02040503050406030204" pitchFamily="18" charset="0"/>
                              </a:rPr>
                            </m:ctrlPr>
                          </m:sSubPr>
                          <m:e>
                            <m:r>
                              <a:rPr lang="en-US" b="0" i="1" smtClean="0">
                                <a:solidFill>
                                  <a:schemeClr val="accent5"/>
                                </a:solidFill>
                                <a:latin typeface="Cambria Math" panose="02040503050406030204" pitchFamily="18" charset="0"/>
                              </a:rPr>
                              <m:t>𝑉</m:t>
                            </m:r>
                          </m:e>
                          <m:sub>
                            <m:r>
                              <a:rPr lang="en-US" b="0" i="1" smtClean="0">
                                <a:solidFill>
                                  <a:schemeClr val="accent5"/>
                                </a:solidFill>
                                <a:latin typeface="Cambria Math" panose="02040503050406030204" pitchFamily="18" charset="0"/>
                              </a:rPr>
                              <m:t>𝐶</m:t>
                            </m:r>
                          </m:sub>
                        </m:sSub>
                      </m:num>
                      <m:den>
                        <m:sSub>
                          <m:sSubPr>
                            <m:ctrlPr>
                              <a:rPr lang="en-US" b="0" i="1" smtClean="0">
                                <a:solidFill>
                                  <a:schemeClr val="accent5"/>
                                </a:solidFill>
                                <a:latin typeface="Cambria Math" panose="02040503050406030204" pitchFamily="18" charset="0"/>
                              </a:rPr>
                            </m:ctrlPr>
                          </m:sSubPr>
                          <m:e>
                            <m:r>
                              <a:rPr lang="en-US" b="0" i="1" smtClean="0">
                                <a:solidFill>
                                  <a:schemeClr val="accent5"/>
                                </a:solidFill>
                                <a:latin typeface="Cambria Math" panose="02040503050406030204" pitchFamily="18" charset="0"/>
                              </a:rPr>
                              <m:t>𝑉</m:t>
                            </m:r>
                          </m:e>
                          <m:sub>
                            <m:r>
                              <a:rPr lang="en-US" b="0" i="1" smtClean="0">
                                <a:solidFill>
                                  <a:schemeClr val="accent5"/>
                                </a:solidFill>
                                <a:latin typeface="Cambria Math" panose="02040503050406030204" pitchFamily="18" charset="0"/>
                              </a:rPr>
                              <m:t>𝐷</m:t>
                            </m:r>
                          </m:sub>
                        </m:sSub>
                      </m:den>
                    </m:f>
                    <m:r>
                      <a:rPr lang="en-US" i="1">
                        <a:solidFill>
                          <a:schemeClr val="accent5"/>
                        </a:solidFill>
                        <a:latin typeface="Cambria Math"/>
                      </a:rPr>
                      <m:t>=</m:t>
                    </m:r>
                    <m:f>
                      <m:fPr>
                        <m:ctrlPr>
                          <a:rPr lang="en-US" i="1">
                            <a:solidFill>
                              <a:schemeClr val="accent5"/>
                            </a:solidFill>
                            <a:latin typeface="Cambria Math" panose="02040503050406030204" pitchFamily="18" charset="0"/>
                          </a:rPr>
                        </m:ctrlPr>
                      </m:fPr>
                      <m:num>
                        <m:sSup>
                          <m:sSupPr>
                            <m:ctrlPr>
                              <a:rPr lang="en-US" i="1">
                                <a:solidFill>
                                  <a:schemeClr val="accent5"/>
                                </a:solidFill>
                                <a:latin typeface="Cambria Math" panose="02040503050406030204" pitchFamily="18" charset="0"/>
                              </a:rPr>
                            </m:ctrlPr>
                          </m:sSupPr>
                          <m:e>
                            <m:r>
                              <a:rPr lang="en-US" i="1">
                                <a:solidFill>
                                  <a:schemeClr val="accent5"/>
                                </a:solidFill>
                                <a:latin typeface="Cambria Math"/>
                              </a:rPr>
                              <m:t>3</m:t>
                            </m:r>
                          </m:e>
                          <m:sup>
                            <m:r>
                              <a:rPr lang="en-US" i="1">
                                <a:solidFill>
                                  <a:schemeClr val="accent5"/>
                                </a:solidFill>
                                <a:latin typeface="Cambria Math"/>
                              </a:rPr>
                              <m:t>3</m:t>
                            </m:r>
                          </m:sup>
                        </m:sSup>
                      </m:num>
                      <m:den>
                        <m:sSup>
                          <m:sSupPr>
                            <m:ctrlPr>
                              <a:rPr lang="en-US" i="1">
                                <a:solidFill>
                                  <a:schemeClr val="accent5"/>
                                </a:solidFill>
                                <a:latin typeface="Cambria Math" panose="02040503050406030204" pitchFamily="18" charset="0"/>
                              </a:rPr>
                            </m:ctrlPr>
                          </m:sSupPr>
                          <m:e>
                            <m:r>
                              <a:rPr lang="en-US" i="1">
                                <a:solidFill>
                                  <a:schemeClr val="accent5"/>
                                </a:solidFill>
                                <a:latin typeface="Cambria Math"/>
                              </a:rPr>
                              <m:t>5</m:t>
                            </m:r>
                          </m:e>
                          <m:sup>
                            <m:r>
                              <a:rPr lang="en-US" i="1">
                                <a:solidFill>
                                  <a:schemeClr val="accent5"/>
                                </a:solidFill>
                                <a:latin typeface="Cambria Math"/>
                              </a:rPr>
                              <m:t>3</m:t>
                            </m:r>
                          </m:sup>
                        </m:sSup>
                      </m:den>
                    </m:f>
                  </m:oMath>
                </a14:m>
                <a:endParaRPr lang="en-US" dirty="0">
                  <a:solidFill>
                    <a:schemeClr val="accent5"/>
                  </a:solidFill>
                </a:endParaRPr>
              </a:p>
              <a:p>
                <a:r>
                  <a:rPr lang="en-US" dirty="0">
                    <a:solidFill>
                      <a:schemeClr val="accent5"/>
                    </a:solidFill>
                  </a:rPr>
                  <a:t>  </a:t>
                </a:r>
                <a14:m>
                  <m:oMath xmlns:m="http://schemas.openxmlformats.org/officeDocument/2006/math">
                    <m:f>
                      <m:fPr>
                        <m:ctrlPr>
                          <a:rPr lang="en-US" i="1">
                            <a:solidFill>
                              <a:schemeClr val="accent5"/>
                            </a:solidFill>
                            <a:latin typeface="Cambria Math" panose="02040503050406030204" pitchFamily="18" charset="0"/>
                          </a:rPr>
                        </m:ctrlPr>
                      </m:fPr>
                      <m:num>
                        <m:sSup>
                          <m:sSupPr>
                            <m:ctrlPr>
                              <a:rPr lang="en-US" i="1">
                                <a:solidFill>
                                  <a:schemeClr val="accent5"/>
                                </a:solidFill>
                                <a:latin typeface="Cambria Math" panose="02040503050406030204" pitchFamily="18" charset="0"/>
                              </a:rPr>
                            </m:ctrlPr>
                          </m:sSupPr>
                          <m:e>
                            <m:r>
                              <a:rPr lang="en-US" i="1">
                                <a:solidFill>
                                  <a:schemeClr val="accent5"/>
                                </a:solidFill>
                                <a:latin typeface="Cambria Math"/>
                              </a:rPr>
                              <m:t>6</m:t>
                            </m:r>
                          </m:e>
                          <m:sup>
                            <m:r>
                              <a:rPr lang="en-US" i="1">
                                <a:solidFill>
                                  <a:schemeClr val="accent5"/>
                                </a:solidFill>
                                <a:latin typeface="Cambria Math"/>
                              </a:rPr>
                              <m:t>3</m:t>
                            </m:r>
                          </m:sup>
                        </m:sSup>
                      </m:num>
                      <m:den>
                        <m:sSub>
                          <m:sSubPr>
                            <m:ctrlPr>
                              <a:rPr lang="en-US" b="0" i="1" smtClean="0">
                                <a:solidFill>
                                  <a:schemeClr val="accent5"/>
                                </a:solidFill>
                                <a:latin typeface="Cambria Math" panose="02040503050406030204" pitchFamily="18" charset="0"/>
                              </a:rPr>
                            </m:ctrlPr>
                          </m:sSubPr>
                          <m:e>
                            <m:r>
                              <a:rPr lang="en-US" b="0" i="1" smtClean="0">
                                <a:solidFill>
                                  <a:schemeClr val="accent5"/>
                                </a:solidFill>
                                <a:latin typeface="Cambria Math" panose="02040503050406030204" pitchFamily="18" charset="0"/>
                              </a:rPr>
                              <m:t>𝑉</m:t>
                            </m:r>
                          </m:e>
                          <m:sub>
                            <m:r>
                              <a:rPr lang="en-US" b="0" i="1" smtClean="0">
                                <a:solidFill>
                                  <a:schemeClr val="accent5"/>
                                </a:solidFill>
                                <a:latin typeface="Cambria Math" panose="02040503050406030204" pitchFamily="18" charset="0"/>
                              </a:rPr>
                              <m:t>𝐷</m:t>
                            </m:r>
                          </m:sub>
                        </m:sSub>
                      </m:den>
                    </m:f>
                    <m:r>
                      <a:rPr lang="en-US" i="1">
                        <a:solidFill>
                          <a:schemeClr val="accent5"/>
                        </a:solidFill>
                        <a:latin typeface="Cambria Math"/>
                      </a:rPr>
                      <m:t>=</m:t>
                    </m:r>
                    <m:f>
                      <m:fPr>
                        <m:ctrlPr>
                          <a:rPr lang="en-US" i="1">
                            <a:solidFill>
                              <a:schemeClr val="accent5"/>
                            </a:solidFill>
                            <a:latin typeface="Cambria Math" panose="02040503050406030204" pitchFamily="18" charset="0"/>
                          </a:rPr>
                        </m:ctrlPr>
                      </m:fPr>
                      <m:num>
                        <m:sSup>
                          <m:sSupPr>
                            <m:ctrlPr>
                              <a:rPr lang="en-US" i="1">
                                <a:solidFill>
                                  <a:schemeClr val="accent5"/>
                                </a:solidFill>
                                <a:latin typeface="Cambria Math" panose="02040503050406030204" pitchFamily="18" charset="0"/>
                              </a:rPr>
                            </m:ctrlPr>
                          </m:sSupPr>
                          <m:e>
                            <m:r>
                              <a:rPr lang="en-US" i="1">
                                <a:solidFill>
                                  <a:schemeClr val="accent5"/>
                                </a:solidFill>
                                <a:latin typeface="Cambria Math"/>
                              </a:rPr>
                              <m:t>3</m:t>
                            </m:r>
                          </m:e>
                          <m:sup>
                            <m:r>
                              <a:rPr lang="en-US" i="1">
                                <a:solidFill>
                                  <a:schemeClr val="accent5"/>
                                </a:solidFill>
                                <a:latin typeface="Cambria Math"/>
                              </a:rPr>
                              <m:t>3</m:t>
                            </m:r>
                          </m:sup>
                        </m:sSup>
                      </m:num>
                      <m:den>
                        <m:sSup>
                          <m:sSupPr>
                            <m:ctrlPr>
                              <a:rPr lang="en-US" i="1">
                                <a:solidFill>
                                  <a:schemeClr val="accent5"/>
                                </a:solidFill>
                                <a:latin typeface="Cambria Math" panose="02040503050406030204" pitchFamily="18" charset="0"/>
                              </a:rPr>
                            </m:ctrlPr>
                          </m:sSupPr>
                          <m:e>
                            <m:r>
                              <a:rPr lang="en-US" i="1">
                                <a:solidFill>
                                  <a:schemeClr val="accent5"/>
                                </a:solidFill>
                                <a:latin typeface="Cambria Math"/>
                              </a:rPr>
                              <m:t>5</m:t>
                            </m:r>
                          </m:e>
                          <m:sup>
                            <m:r>
                              <a:rPr lang="en-US" i="1">
                                <a:solidFill>
                                  <a:schemeClr val="accent5"/>
                                </a:solidFill>
                                <a:latin typeface="Cambria Math"/>
                              </a:rPr>
                              <m:t>3</m:t>
                            </m:r>
                          </m:sup>
                        </m:sSup>
                      </m:den>
                    </m:f>
                  </m:oMath>
                </a14:m>
                <a:endParaRPr lang="en-US" dirty="0">
                  <a:solidFill>
                    <a:schemeClr val="accent5"/>
                  </a:solidFill>
                </a:endParaRPr>
              </a:p>
              <a:p>
                <a:r>
                  <a:rPr lang="en-US" dirty="0">
                    <a:solidFill>
                      <a:schemeClr val="accent5"/>
                    </a:solidFill>
                  </a:rPr>
                  <a:t>  </a:t>
                </a:r>
                <a14:m>
                  <m:oMath xmlns:m="http://schemas.openxmlformats.org/officeDocument/2006/math">
                    <m:f>
                      <m:fPr>
                        <m:ctrlPr>
                          <a:rPr lang="en-US" i="1">
                            <a:solidFill>
                              <a:schemeClr val="accent5"/>
                            </a:solidFill>
                            <a:latin typeface="Cambria Math" panose="02040503050406030204" pitchFamily="18" charset="0"/>
                          </a:rPr>
                        </m:ctrlPr>
                      </m:fPr>
                      <m:num>
                        <m:r>
                          <a:rPr lang="en-US" i="1">
                            <a:solidFill>
                              <a:schemeClr val="accent5"/>
                            </a:solidFill>
                            <a:latin typeface="Cambria Math"/>
                          </a:rPr>
                          <m:t>216</m:t>
                        </m:r>
                      </m:num>
                      <m:den>
                        <m:sSub>
                          <m:sSubPr>
                            <m:ctrlPr>
                              <a:rPr lang="en-US" b="0" i="1" smtClean="0">
                                <a:solidFill>
                                  <a:schemeClr val="accent5"/>
                                </a:solidFill>
                                <a:latin typeface="Cambria Math" panose="02040503050406030204" pitchFamily="18" charset="0"/>
                              </a:rPr>
                            </m:ctrlPr>
                          </m:sSubPr>
                          <m:e>
                            <m:r>
                              <a:rPr lang="en-US" b="0" i="1" smtClean="0">
                                <a:solidFill>
                                  <a:schemeClr val="accent5"/>
                                </a:solidFill>
                                <a:latin typeface="Cambria Math" panose="02040503050406030204" pitchFamily="18" charset="0"/>
                              </a:rPr>
                              <m:t>𝑉</m:t>
                            </m:r>
                          </m:e>
                          <m:sub>
                            <m:r>
                              <a:rPr lang="en-US" b="0" i="1" smtClean="0">
                                <a:solidFill>
                                  <a:schemeClr val="accent5"/>
                                </a:solidFill>
                                <a:latin typeface="Cambria Math" panose="02040503050406030204" pitchFamily="18" charset="0"/>
                              </a:rPr>
                              <m:t>𝐷</m:t>
                            </m:r>
                          </m:sub>
                        </m:sSub>
                      </m:den>
                    </m:f>
                    <m:r>
                      <a:rPr lang="en-US" i="1">
                        <a:solidFill>
                          <a:schemeClr val="accent5"/>
                        </a:solidFill>
                        <a:latin typeface="Cambria Math"/>
                      </a:rPr>
                      <m:t>=</m:t>
                    </m:r>
                    <m:f>
                      <m:fPr>
                        <m:ctrlPr>
                          <a:rPr lang="en-US" i="1">
                            <a:solidFill>
                              <a:schemeClr val="accent5"/>
                            </a:solidFill>
                            <a:latin typeface="Cambria Math" panose="02040503050406030204" pitchFamily="18" charset="0"/>
                          </a:rPr>
                        </m:ctrlPr>
                      </m:fPr>
                      <m:num>
                        <m:r>
                          <a:rPr lang="en-US" i="1">
                            <a:solidFill>
                              <a:schemeClr val="accent5"/>
                            </a:solidFill>
                            <a:latin typeface="Cambria Math"/>
                          </a:rPr>
                          <m:t>27</m:t>
                        </m:r>
                      </m:num>
                      <m:den>
                        <m:r>
                          <a:rPr lang="en-US" i="1">
                            <a:solidFill>
                              <a:schemeClr val="accent5"/>
                            </a:solidFill>
                            <a:latin typeface="Cambria Math"/>
                          </a:rPr>
                          <m:t>125</m:t>
                        </m:r>
                      </m:den>
                    </m:f>
                  </m:oMath>
                </a14:m>
                <a:endParaRPr lang="en-US" dirty="0">
                  <a:solidFill>
                    <a:schemeClr val="accent5"/>
                  </a:solidFill>
                </a:endParaRPr>
              </a:p>
              <a:p>
                <a:r>
                  <a:rPr lang="en-US" dirty="0">
                    <a:solidFill>
                      <a:schemeClr val="accent5"/>
                    </a:solidFill>
                  </a:rPr>
                  <a:t>  </a:t>
                </a:r>
                <a14:m>
                  <m:oMath xmlns:m="http://schemas.openxmlformats.org/officeDocument/2006/math">
                    <m:r>
                      <a:rPr lang="en-US" i="1">
                        <a:solidFill>
                          <a:schemeClr val="accent5"/>
                        </a:solidFill>
                        <a:latin typeface="Cambria Math"/>
                      </a:rPr>
                      <m:t>27</m:t>
                    </m:r>
                    <m:sSub>
                      <m:sSubPr>
                        <m:ctrlPr>
                          <a:rPr lang="en-US" b="0" i="1" smtClean="0">
                            <a:solidFill>
                              <a:schemeClr val="accent5"/>
                            </a:solidFill>
                            <a:latin typeface="Cambria Math" panose="02040503050406030204" pitchFamily="18" charset="0"/>
                          </a:rPr>
                        </m:ctrlPr>
                      </m:sSubPr>
                      <m:e>
                        <m:r>
                          <a:rPr lang="en-US" b="0" i="1" smtClean="0">
                            <a:solidFill>
                              <a:schemeClr val="accent5"/>
                            </a:solidFill>
                            <a:latin typeface="Cambria Math" panose="02040503050406030204" pitchFamily="18" charset="0"/>
                          </a:rPr>
                          <m:t>𝑉</m:t>
                        </m:r>
                      </m:e>
                      <m:sub>
                        <m:r>
                          <a:rPr lang="en-US" b="0" i="1" smtClean="0">
                            <a:solidFill>
                              <a:schemeClr val="accent5"/>
                            </a:solidFill>
                            <a:latin typeface="Cambria Math" panose="02040503050406030204" pitchFamily="18" charset="0"/>
                          </a:rPr>
                          <m:t>𝐷</m:t>
                        </m:r>
                      </m:sub>
                    </m:sSub>
                    <m:r>
                      <a:rPr lang="en-US" i="1">
                        <a:solidFill>
                          <a:schemeClr val="accent5"/>
                        </a:solidFill>
                        <a:latin typeface="Cambria Math"/>
                      </a:rPr>
                      <m:t>=216(125)</m:t>
                    </m:r>
                  </m:oMath>
                </a14:m>
                <a:endParaRPr lang="en-US" dirty="0">
                  <a:solidFill>
                    <a:schemeClr val="accent5"/>
                  </a:solidFill>
                </a:endParaRPr>
              </a:p>
              <a:p>
                <a:r>
                  <a:rPr lang="en-US" dirty="0">
                    <a:solidFill>
                      <a:schemeClr val="accent5"/>
                    </a:solidFill>
                  </a:rPr>
                  <a:t>  </a:t>
                </a:r>
                <a14:m>
                  <m:oMath xmlns:m="http://schemas.openxmlformats.org/officeDocument/2006/math">
                    <m:sSub>
                      <m:sSubPr>
                        <m:ctrlPr>
                          <a:rPr lang="en-US" b="0" i="1" smtClean="0">
                            <a:solidFill>
                              <a:schemeClr val="accent5"/>
                            </a:solidFill>
                            <a:latin typeface="Cambria Math" panose="02040503050406030204" pitchFamily="18" charset="0"/>
                          </a:rPr>
                        </m:ctrlPr>
                      </m:sSubPr>
                      <m:e>
                        <m:r>
                          <a:rPr lang="en-US" b="0" i="1" smtClean="0">
                            <a:solidFill>
                              <a:schemeClr val="accent5"/>
                            </a:solidFill>
                            <a:latin typeface="Cambria Math" panose="02040503050406030204" pitchFamily="18" charset="0"/>
                          </a:rPr>
                          <m:t>𝑉</m:t>
                        </m:r>
                      </m:e>
                      <m:sub>
                        <m:r>
                          <a:rPr lang="en-US" b="0" i="1" smtClean="0">
                            <a:solidFill>
                              <a:schemeClr val="accent5"/>
                            </a:solidFill>
                            <a:latin typeface="Cambria Math" panose="02040503050406030204" pitchFamily="18" charset="0"/>
                          </a:rPr>
                          <m:t>𝐷</m:t>
                        </m:r>
                      </m:sub>
                    </m:sSub>
                    <m:r>
                      <a:rPr lang="en-US" i="1">
                        <a:solidFill>
                          <a:schemeClr val="accent5"/>
                        </a:solidFill>
                        <a:latin typeface="Cambria Math"/>
                      </a:rPr>
                      <m:t>=1000</m:t>
                    </m:r>
                  </m:oMath>
                </a14:m>
                <a:endParaRPr lang="en-US" dirty="0"/>
              </a:p>
              <a:p>
                <a:endParaRPr lang="en-US" dirty="0"/>
              </a:p>
              <a:p>
                <a:pPr>
                  <a:lnSpc>
                    <a:spcPct val="90000"/>
                  </a:lnSpc>
                </a:pPr>
                <a:r>
                  <a:rPr lang="en-US" i="1" dirty="0"/>
                  <a:t>850 #2-26 even, 30-48 even = 23</a:t>
                </a:r>
              </a:p>
              <a:p>
                <a:pPr>
                  <a:lnSpc>
                    <a:spcPct val="90000"/>
                  </a:lnSpc>
                </a:pPr>
                <a:r>
                  <a:rPr lang="en-US" i="1" dirty="0"/>
                  <a:t>Extra Credit 854 #2, 4 = +2</a:t>
                </a:r>
                <a:endParaRPr lang="en-US" dirty="0"/>
              </a:p>
              <a:p>
                <a:endParaRPr lang="en-US" dirty="0"/>
              </a:p>
            </p:txBody>
          </p:sp>
        </mc:Choice>
        <mc:Fallback xmlns="">
          <p:sp>
            <p:nvSpPr>
              <p:cNvPr id="4" name="Content Placeholder 3">
                <a:extLst>
                  <a:ext uri="{FF2B5EF4-FFF2-40B4-BE49-F238E27FC236}">
                    <a16:creationId xmlns:a16="http://schemas.microsoft.com/office/drawing/2014/main" id="{B3A3256D-8A84-4DDF-9284-349F3C550EBB}"/>
                  </a:ext>
                </a:extLst>
              </p:cNvPr>
              <p:cNvSpPr>
                <a:spLocks noGrp="1" noRot="1" noChangeAspect="1" noMove="1" noResize="1" noEditPoints="1" noAdjustHandles="1" noChangeArrowheads="1" noChangeShapeType="1" noTextEdit="1"/>
              </p:cNvSpPr>
              <p:nvPr>
                <p:ph sz="half" idx="2"/>
              </p:nvPr>
            </p:nvSpPr>
            <p:spPr>
              <a:xfrm>
                <a:off x="4648200" y="1257301"/>
                <a:ext cx="4191000" cy="3886198"/>
              </a:xfrm>
              <a:blipFill>
                <a:blip r:embed="rId4"/>
                <a:stretch>
                  <a:fillRect l="-873" t="-2508" r="-728"/>
                </a:stretch>
              </a:blipFill>
            </p:spPr>
            <p:txBody>
              <a:bodyPr/>
              <a:lstStyle/>
              <a:p>
                <a:r>
                  <a:rPr lang="en-US">
                    <a:noFill/>
                  </a:rPr>
                  <a:t> </a:t>
                </a:r>
              </a:p>
            </p:txBody>
          </p:sp>
        </mc:Fallback>
      </mc:AlternateContent>
    </p:spTree>
    <p:extLst>
      <p:ext uri="{BB962C8B-B14F-4D97-AF65-F5344CB8AC3E}">
        <p14:creationId xmlns:p14="http://schemas.microsoft.com/office/powerpoint/2010/main" val="334074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7" end="7"/>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Answers and Quiz</a:t>
            </a:r>
          </a:p>
        </p:txBody>
      </p:sp>
      <p:sp>
        <p:nvSpPr>
          <p:cNvPr id="3" name="Content Placeholder 2"/>
          <p:cNvSpPr>
            <a:spLocks noGrp="1"/>
          </p:cNvSpPr>
          <p:nvPr>
            <p:ph idx="1"/>
          </p:nvPr>
        </p:nvSpPr>
        <p:spPr/>
        <p:txBody>
          <a:bodyPr/>
          <a:lstStyle/>
          <a:p>
            <a:r>
              <a:rPr lang="en-US" dirty="0">
                <a:hlinkClick r:id="rId3" action="ppaction://hlinkpres?slideindex=1&amp;slidetitle="/>
              </a:rPr>
              <a:t>12.7 Answers</a:t>
            </a:r>
            <a:endParaRPr lang="en-US" dirty="0"/>
          </a:p>
          <a:p>
            <a:endParaRPr lang="en-US" dirty="0"/>
          </a:p>
          <a:p>
            <a:r>
              <a:rPr lang="en-US" dirty="0">
                <a:hlinkClick r:id="rId4" action="ppaction://hlinkpres?slideindex=1&amp;slidetitle="/>
              </a:rPr>
              <a:t>12.7 Homework Quiz</a:t>
            </a:r>
            <a:endParaRPr lang="en-US" dirty="0"/>
          </a:p>
        </p:txBody>
      </p:sp>
    </p:spTree>
    <p:extLst>
      <p:ext uri="{BB962C8B-B14F-4D97-AF65-F5344CB8AC3E}">
        <p14:creationId xmlns:p14="http://schemas.microsoft.com/office/powerpoint/2010/main" val="3880217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12.1 Explore Solids</a:t>
            </a:r>
          </a:p>
        </p:txBody>
      </p:sp>
      <p:sp>
        <p:nvSpPr>
          <p:cNvPr id="3" name="Content Placeholder 2"/>
          <p:cNvSpPr>
            <a:spLocks noGrp="1"/>
          </p:cNvSpPr>
          <p:nvPr>
            <p:ph idx="1"/>
          </p:nvPr>
        </p:nvSpPr>
        <p:spPr>
          <a:xfrm>
            <a:off x="228600" y="2724150"/>
            <a:ext cx="8610600" cy="1946673"/>
          </a:xfrm>
        </p:spPr>
        <p:txBody>
          <a:bodyPr>
            <a:normAutofit fontScale="77500" lnSpcReduction="20000"/>
          </a:bodyPr>
          <a:lstStyle/>
          <a:p>
            <a:r>
              <a:rPr lang="en-US" dirty="0"/>
              <a:t>Convex</a:t>
            </a:r>
          </a:p>
          <a:p>
            <a:pPr lvl="1"/>
            <a:r>
              <a:rPr lang="en-US" dirty="0"/>
              <a:t>Any two points can be connected with a segment completely inside the polyhedron</a:t>
            </a:r>
          </a:p>
          <a:p>
            <a:r>
              <a:rPr lang="en-US" dirty="0"/>
              <a:t>Concave</a:t>
            </a:r>
          </a:p>
          <a:p>
            <a:pPr lvl="1"/>
            <a:r>
              <a:rPr lang="en-US" dirty="0"/>
              <a:t>Not convex</a:t>
            </a:r>
          </a:p>
          <a:p>
            <a:pPr lvl="1"/>
            <a:r>
              <a:rPr lang="en-US" dirty="0"/>
              <a:t>Has a “cave”</a:t>
            </a:r>
          </a:p>
        </p:txBody>
      </p:sp>
      <p:sp>
        <p:nvSpPr>
          <p:cNvPr id="4" name="TextBox 3"/>
          <p:cNvSpPr txBox="1"/>
          <p:nvPr/>
        </p:nvSpPr>
        <p:spPr>
          <a:xfrm>
            <a:off x="220851" y="971550"/>
            <a:ext cx="8686800" cy="492443"/>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600" dirty="0"/>
              <a:t>Euler’s Theorem</a:t>
            </a:r>
          </a:p>
        </p:txBody>
      </p:sp>
      <mc:AlternateContent xmlns:mc="http://schemas.openxmlformats.org/markup-compatibility/2006" xmlns:a14="http://schemas.microsoft.com/office/drawing/2010/main">
        <mc:Choice Requires="a14">
          <p:sp>
            <p:nvSpPr>
              <p:cNvPr id="5" name="TextBox 4"/>
              <p:cNvSpPr txBox="1"/>
              <p:nvPr/>
            </p:nvSpPr>
            <p:spPr>
              <a:xfrm>
                <a:off x="220851" y="1474232"/>
                <a:ext cx="8686800" cy="129266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600" dirty="0"/>
                  <a:t>The number of faces (</a:t>
                </a:r>
                <a:r>
                  <a:rPr lang="en-US" sz="2600" i="1" dirty="0"/>
                  <a:t>F</a:t>
                </a:r>
                <a:r>
                  <a:rPr lang="en-US" sz="2600" dirty="0"/>
                  <a:t>), vertices (</a:t>
                </a:r>
                <a:r>
                  <a:rPr lang="en-US" sz="2600" i="1" dirty="0"/>
                  <a:t>V</a:t>
                </a:r>
                <a:r>
                  <a:rPr lang="en-US" sz="2600" dirty="0"/>
                  <a:t>), and edges (</a:t>
                </a:r>
                <a:r>
                  <a:rPr lang="en-US" sz="2600" i="1" dirty="0"/>
                  <a:t>E</a:t>
                </a:r>
                <a:r>
                  <a:rPr lang="en-US" sz="2600" dirty="0"/>
                  <a:t>) of a polyhedron are related by </a:t>
                </a:r>
              </a:p>
              <a:p>
                <a:pPr/>
                <a14:m>
                  <m:oMathPara xmlns:m="http://schemas.openxmlformats.org/officeDocument/2006/math">
                    <m:oMathParaPr>
                      <m:jc m:val="centerGroup"/>
                    </m:oMathParaPr>
                    <m:oMath xmlns:m="http://schemas.openxmlformats.org/officeDocument/2006/math">
                      <m:r>
                        <a:rPr lang="en-US" sz="2600" b="0" i="1" smtClean="0">
                          <a:latin typeface="Cambria Math"/>
                        </a:rPr>
                        <m:t>𝐹</m:t>
                      </m:r>
                      <m:r>
                        <a:rPr lang="en-US" sz="2600" b="0" i="1" smtClean="0">
                          <a:latin typeface="Cambria Math"/>
                        </a:rPr>
                        <m:t>+</m:t>
                      </m:r>
                      <m:r>
                        <a:rPr lang="en-US" sz="2600" b="0" i="1" smtClean="0">
                          <a:latin typeface="Cambria Math"/>
                        </a:rPr>
                        <m:t>𝑉</m:t>
                      </m:r>
                      <m:r>
                        <a:rPr lang="en-US" sz="2600" b="0" i="1" smtClean="0">
                          <a:latin typeface="Cambria Math"/>
                        </a:rPr>
                        <m:t>=</m:t>
                      </m:r>
                      <m:r>
                        <a:rPr lang="en-US" sz="2600" b="0" i="1" smtClean="0">
                          <a:latin typeface="Cambria Math"/>
                        </a:rPr>
                        <m:t>𝐸</m:t>
                      </m:r>
                      <m:r>
                        <a:rPr lang="en-US" sz="2600" b="0" i="1" smtClean="0">
                          <a:latin typeface="Cambria Math"/>
                        </a:rPr>
                        <m:t>+2</m:t>
                      </m:r>
                    </m:oMath>
                  </m:oMathPara>
                </a14:m>
                <a:endParaRPr lang="en-US" sz="2600" dirty="0"/>
              </a:p>
            </p:txBody>
          </p:sp>
        </mc:Choice>
        <mc:Fallback xmlns="">
          <p:sp>
            <p:nvSpPr>
              <p:cNvPr id="5" name="TextBox 4"/>
              <p:cNvSpPr txBox="1">
                <a:spLocks noRot="1" noChangeAspect="1" noMove="1" noResize="1" noEditPoints="1" noAdjustHandles="1" noChangeArrowheads="1" noChangeShapeType="1" noTextEdit="1"/>
              </p:cNvSpPr>
              <p:nvPr/>
            </p:nvSpPr>
            <p:spPr>
              <a:xfrm>
                <a:off x="220851" y="1474232"/>
                <a:ext cx="8686800" cy="1292662"/>
              </a:xfrm>
              <a:prstGeom prst="rect">
                <a:avLst/>
              </a:prstGeom>
              <a:blipFill rotWithShape="1">
                <a:blip r:embed="rId3"/>
                <a:stretch>
                  <a:fillRect/>
                </a:stretch>
              </a:blipFill>
            </p:spPr>
            <p:txBody>
              <a:bodyPr/>
              <a:lstStyle/>
              <a:p>
                <a:r>
                  <a:rPr lang="en-US">
                    <a:noFill/>
                  </a:rPr>
                  <a:t> </a:t>
                </a:r>
              </a:p>
            </p:txBody>
          </p:sp>
        </mc:Fallback>
      </mc:AlternateContent>
      <p:pic>
        <p:nvPicPr>
          <p:cNvPr id="3075"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3801" y="3086100"/>
            <a:ext cx="2270849" cy="195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34294" y="3155752"/>
            <a:ext cx="2809707" cy="1603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287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Effect transition="in" filter="fade">
                                      <p:cBhvr>
                                        <p:cTn id="19" dur="500"/>
                                        <p:tgtEl>
                                          <p:spTgt spid="307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5"/>
                                        </p:tgtEl>
                                        <p:attrNameLst>
                                          <p:attrName>style.visibility</p:attrName>
                                        </p:attrNameLst>
                                      </p:cBhvr>
                                      <p:to>
                                        <p:strVal val="visible"/>
                                      </p:to>
                                    </p:set>
                                    <p:animEffect transition="in" filter="fade">
                                      <p:cBhvr>
                                        <p:cTn id="3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12.1 Explore Solids</a:t>
            </a:r>
          </a:p>
        </p:txBody>
      </p:sp>
      <p:sp>
        <p:nvSpPr>
          <p:cNvPr id="3" name="Content Placeholder 2"/>
          <p:cNvSpPr>
            <a:spLocks noGrp="1"/>
          </p:cNvSpPr>
          <p:nvPr>
            <p:ph idx="1"/>
          </p:nvPr>
        </p:nvSpPr>
        <p:spPr/>
        <p:txBody>
          <a:bodyPr/>
          <a:lstStyle/>
          <a:p>
            <a:r>
              <a:rPr lang="en-US" dirty="0"/>
              <a:t>Tell whether the solid is a polyhedron.  If it is, name the polyhedron and find the number of faces, vertices, and edges and describe as convex or concave</a:t>
            </a:r>
          </a:p>
        </p:txBody>
      </p:sp>
      <p:pic>
        <p:nvPicPr>
          <p:cNvPr id="205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2571750"/>
            <a:ext cx="2910970" cy="2178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0600" y="2571750"/>
            <a:ext cx="2720679"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AA1BA167-925E-45AA-B5F3-812AC1F44F13}"/>
              </a:ext>
            </a:extLst>
          </p:cNvPr>
          <p:cNvSpPr txBox="1"/>
          <p:nvPr/>
        </p:nvSpPr>
        <p:spPr>
          <a:xfrm>
            <a:off x="3215770" y="3028950"/>
            <a:ext cx="1889630" cy="1754326"/>
          </a:xfrm>
          <a:prstGeom prst="rect">
            <a:avLst/>
          </a:prstGeom>
          <a:noFill/>
        </p:spPr>
        <p:txBody>
          <a:bodyPr wrap="square" rtlCol="0">
            <a:spAutoFit/>
          </a:bodyPr>
          <a:lstStyle/>
          <a:p>
            <a:r>
              <a:rPr lang="en-US" dirty="0">
                <a:solidFill>
                  <a:srgbClr val="FFFF00"/>
                </a:solidFill>
              </a:rPr>
              <a:t>Polyhedron</a:t>
            </a:r>
          </a:p>
          <a:p>
            <a:r>
              <a:rPr lang="en-US" dirty="0">
                <a:solidFill>
                  <a:srgbClr val="FFFF00"/>
                </a:solidFill>
              </a:rPr>
              <a:t>Square Pyramid</a:t>
            </a:r>
          </a:p>
          <a:p>
            <a:r>
              <a:rPr lang="en-US" dirty="0">
                <a:solidFill>
                  <a:srgbClr val="FFFF00"/>
                </a:solidFill>
              </a:rPr>
              <a:t>5 faces</a:t>
            </a:r>
          </a:p>
          <a:p>
            <a:r>
              <a:rPr lang="en-US" dirty="0">
                <a:solidFill>
                  <a:srgbClr val="FFFF00"/>
                </a:solidFill>
              </a:rPr>
              <a:t>5 vertices</a:t>
            </a:r>
          </a:p>
          <a:p>
            <a:r>
              <a:rPr lang="en-US" dirty="0">
                <a:solidFill>
                  <a:srgbClr val="FFFF00"/>
                </a:solidFill>
              </a:rPr>
              <a:t>8 edges</a:t>
            </a:r>
          </a:p>
          <a:p>
            <a:r>
              <a:rPr lang="en-US" dirty="0">
                <a:solidFill>
                  <a:srgbClr val="FFFF00"/>
                </a:solidFill>
              </a:rPr>
              <a:t>convex</a:t>
            </a:r>
          </a:p>
        </p:txBody>
      </p:sp>
      <p:sp>
        <p:nvSpPr>
          <p:cNvPr id="8" name="TextBox 7">
            <a:extLst>
              <a:ext uri="{FF2B5EF4-FFF2-40B4-BE49-F238E27FC236}">
                <a16:creationId xmlns:a16="http://schemas.microsoft.com/office/drawing/2014/main" id="{36C1BEC8-4697-4C53-B6FB-A4C403A34B31}"/>
              </a:ext>
            </a:extLst>
          </p:cNvPr>
          <p:cNvSpPr txBox="1"/>
          <p:nvPr/>
        </p:nvSpPr>
        <p:spPr>
          <a:xfrm>
            <a:off x="7191750" y="3424534"/>
            <a:ext cx="1889630" cy="923330"/>
          </a:xfrm>
          <a:prstGeom prst="rect">
            <a:avLst/>
          </a:prstGeom>
          <a:noFill/>
        </p:spPr>
        <p:txBody>
          <a:bodyPr wrap="square" rtlCol="0">
            <a:spAutoFit/>
          </a:bodyPr>
          <a:lstStyle/>
          <a:p>
            <a:r>
              <a:rPr lang="en-US" dirty="0">
                <a:solidFill>
                  <a:srgbClr val="FFFF00"/>
                </a:solidFill>
              </a:rPr>
              <a:t>Not a polyhedron because of the curved face</a:t>
            </a:r>
          </a:p>
        </p:txBody>
      </p:sp>
    </p:spTree>
    <p:extLst>
      <p:ext uri="{BB962C8B-B14F-4D97-AF65-F5344CB8AC3E}">
        <p14:creationId xmlns:p14="http://schemas.microsoft.com/office/powerpoint/2010/main" val="34088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51"/>
                                        </p:tgtEl>
                                        <p:attrNameLst>
                                          <p:attrName>style.visibility</p:attrName>
                                        </p:attrNameLst>
                                      </p:cBhvr>
                                      <p:to>
                                        <p:strVal val="visible"/>
                                      </p:to>
                                    </p:set>
                                    <p:animEffect transition="in" filter="fade">
                                      <p:cBhvr>
                                        <p:cTn id="31" dur="500"/>
                                        <p:tgtEl>
                                          <p:spTgt spid="2051"/>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12.1 Explore Solids</a:t>
            </a:r>
          </a:p>
        </p:txBody>
      </p:sp>
      <p:sp>
        <p:nvSpPr>
          <p:cNvPr id="3" name="Content Placeholder 2"/>
          <p:cNvSpPr>
            <a:spLocks noGrp="1"/>
          </p:cNvSpPr>
          <p:nvPr>
            <p:ph idx="1"/>
          </p:nvPr>
        </p:nvSpPr>
        <p:spPr/>
        <p:txBody>
          <a:bodyPr/>
          <a:lstStyle/>
          <a:p>
            <a:r>
              <a:rPr lang="en-US" dirty="0"/>
              <a:t>Tell whether the solid is a polyhedron.  If it is, name the polyhedron and find the number of faces, vertices, and edges and describe as convex or concave</a:t>
            </a:r>
          </a:p>
        </p:txBody>
      </p:sp>
      <p:pic>
        <p:nvPicPr>
          <p:cNvPr id="2052"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037" y="2571750"/>
            <a:ext cx="2989998" cy="1802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1B0A70B4-9E64-4DB3-816D-FD303853E8EC}"/>
              </a:ext>
            </a:extLst>
          </p:cNvPr>
          <p:cNvSpPr txBox="1"/>
          <p:nvPr/>
        </p:nvSpPr>
        <p:spPr>
          <a:xfrm>
            <a:off x="3589084" y="2840297"/>
            <a:ext cx="2887915" cy="1754326"/>
          </a:xfrm>
          <a:prstGeom prst="rect">
            <a:avLst/>
          </a:prstGeom>
          <a:noFill/>
        </p:spPr>
        <p:txBody>
          <a:bodyPr wrap="square" rtlCol="0">
            <a:spAutoFit/>
          </a:bodyPr>
          <a:lstStyle/>
          <a:p>
            <a:r>
              <a:rPr lang="en-US" dirty="0">
                <a:solidFill>
                  <a:srgbClr val="FFFF00"/>
                </a:solidFill>
              </a:rPr>
              <a:t>Polyhedron</a:t>
            </a:r>
          </a:p>
          <a:p>
            <a:r>
              <a:rPr lang="en-US" dirty="0">
                <a:solidFill>
                  <a:srgbClr val="FFFF00"/>
                </a:solidFill>
              </a:rPr>
              <a:t>Triangular Prism</a:t>
            </a:r>
          </a:p>
          <a:p>
            <a:r>
              <a:rPr lang="en-US" dirty="0">
                <a:solidFill>
                  <a:srgbClr val="FFFF00"/>
                </a:solidFill>
              </a:rPr>
              <a:t>5 faces</a:t>
            </a:r>
          </a:p>
          <a:p>
            <a:r>
              <a:rPr lang="en-US" dirty="0">
                <a:solidFill>
                  <a:srgbClr val="FFFF00"/>
                </a:solidFill>
              </a:rPr>
              <a:t>6 vertices</a:t>
            </a:r>
          </a:p>
          <a:p>
            <a:r>
              <a:rPr lang="en-US" dirty="0">
                <a:solidFill>
                  <a:srgbClr val="FFFF00"/>
                </a:solidFill>
              </a:rPr>
              <a:t>9 edges</a:t>
            </a:r>
          </a:p>
          <a:p>
            <a:r>
              <a:rPr lang="en-US" dirty="0">
                <a:solidFill>
                  <a:srgbClr val="FFFF00"/>
                </a:solidFill>
              </a:rPr>
              <a:t>convex</a:t>
            </a:r>
          </a:p>
        </p:txBody>
      </p:sp>
    </p:spTree>
    <p:extLst>
      <p:ext uri="{BB962C8B-B14F-4D97-AF65-F5344CB8AC3E}">
        <p14:creationId xmlns:p14="http://schemas.microsoft.com/office/powerpoint/2010/main" val="277276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title"/>
          </p:nvPr>
        </p:nvSpPr>
        <p:spPr/>
        <p:txBody>
          <a:bodyPr>
            <a:normAutofit/>
          </a:bodyPr>
          <a:lstStyle/>
          <a:p>
            <a:r>
              <a:rPr lang="en-US" sz="3600" dirty="0"/>
              <a:t>12.1 Explore Solids</a:t>
            </a:r>
            <a:endParaRPr lang="en-US" sz="4000" dirty="0"/>
          </a:p>
        </p:txBody>
      </p:sp>
      <p:pic>
        <p:nvPicPr>
          <p:cNvPr id="18441" name="Picture 9" descr="635px-Tetrahedron"/>
          <p:cNvPicPr>
            <a:picLocks noGrp="1" noChangeAspect="1" noChangeArrowheads="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38600" y="438151"/>
            <a:ext cx="1998454" cy="1811834"/>
          </a:xfrm>
          <a:noFill/>
        </p:spPr>
      </p:pic>
      <p:sp>
        <p:nvSpPr>
          <p:cNvPr id="18435" name="Rectangle 3"/>
          <p:cNvSpPr>
            <a:spLocks noGrp="1" noChangeArrowheads="1"/>
          </p:cNvSpPr>
          <p:nvPr>
            <p:ph type="body" sz="half" idx="4294967295"/>
          </p:nvPr>
        </p:nvSpPr>
        <p:spPr>
          <a:xfrm>
            <a:off x="0" y="1200150"/>
            <a:ext cx="4572000" cy="3704035"/>
          </a:xfrm>
        </p:spPr>
        <p:txBody>
          <a:bodyPr>
            <a:noAutofit/>
          </a:bodyPr>
          <a:lstStyle/>
          <a:p>
            <a:r>
              <a:rPr lang="en-US" sz="2000" dirty="0"/>
              <a:t>Regular polyhedron </a:t>
            </a:r>
          </a:p>
          <a:p>
            <a:pPr lvl="1"/>
            <a:r>
              <a:rPr lang="en-US" sz="2000" dirty="0"/>
              <a:t>Polyhedron with congruent regular polygonal faces</a:t>
            </a:r>
          </a:p>
          <a:p>
            <a:pPr>
              <a:lnSpc>
                <a:spcPct val="80000"/>
              </a:lnSpc>
            </a:pPr>
            <a:r>
              <a:rPr lang="en-US" sz="2000" dirty="0"/>
              <a:t>Only 5 types (</a:t>
            </a:r>
            <a:r>
              <a:rPr lang="en-US" sz="2000" b="1" dirty="0"/>
              <a:t>Platonic solids</a:t>
            </a:r>
            <a:r>
              <a:rPr lang="en-US" sz="2000" dirty="0"/>
              <a:t>)</a:t>
            </a:r>
          </a:p>
          <a:p>
            <a:pPr lvl="1" eaLnBrk="1" hangingPunct="1">
              <a:lnSpc>
                <a:spcPct val="80000"/>
              </a:lnSpc>
            </a:pPr>
            <a:r>
              <a:rPr lang="en-US" sz="2000" b="1" dirty="0"/>
              <a:t>Tetrahedron</a:t>
            </a:r>
            <a:r>
              <a:rPr lang="en-US" sz="2000" dirty="0"/>
              <a:t> </a:t>
            </a:r>
            <a:r>
              <a:rPr lang="en-US" sz="2000" dirty="0">
                <a:sym typeface="Wingdings" pitchFamily="2" charset="2"/>
              </a:rPr>
              <a:t></a:t>
            </a:r>
            <a:r>
              <a:rPr lang="en-US" sz="2000" dirty="0"/>
              <a:t> 4 faces (triangular pyramid)</a:t>
            </a:r>
          </a:p>
          <a:p>
            <a:pPr lvl="1" eaLnBrk="1" hangingPunct="1">
              <a:lnSpc>
                <a:spcPct val="80000"/>
              </a:lnSpc>
            </a:pPr>
            <a:r>
              <a:rPr lang="en-US" sz="2000" b="1" dirty="0"/>
              <a:t>Hexahedron</a:t>
            </a:r>
            <a:r>
              <a:rPr lang="en-US" sz="2000" dirty="0"/>
              <a:t> </a:t>
            </a:r>
            <a:r>
              <a:rPr lang="en-US" sz="2000" dirty="0">
                <a:sym typeface="Wingdings" pitchFamily="2" charset="2"/>
              </a:rPr>
              <a:t></a:t>
            </a:r>
            <a:r>
              <a:rPr lang="en-US" sz="2000" dirty="0"/>
              <a:t> 6 faces (cube)</a:t>
            </a:r>
          </a:p>
          <a:p>
            <a:pPr lvl="1" eaLnBrk="1" hangingPunct="1">
              <a:lnSpc>
                <a:spcPct val="80000"/>
              </a:lnSpc>
            </a:pPr>
            <a:r>
              <a:rPr lang="en-US" sz="2000" b="1" dirty="0"/>
              <a:t>Octahedron</a:t>
            </a:r>
            <a:r>
              <a:rPr lang="en-US" sz="2000" dirty="0"/>
              <a:t> </a:t>
            </a:r>
            <a:r>
              <a:rPr lang="en-US" sz="2000" dirty="0">
                <a:sym typeface="Wingdings" pitchFamily="2" charset="2"/>
              </a:rPr>
              <a:t></a:t>
            </a:r>
            <a:r>
              <a:rPr lang="en-US" sz="2000" dirty="0"/>
              <a:t> 8 faces (2 square pyramids put together)</a:t>
            </a:r>
          </a:p>
          <a:p>
            <a:pPr lvl="1" eaLnBrk="1" hangingPunct="1">
              <a:lnSpc>
                <a:spcPct val="80000"/>
              </a:lnSpc>
            </a:pPr>
            <a:r>
              <a:rPr lang="en-US" sz="2000" b="1" dirty="0"/>
              <a:t>Dodecahedron</a:t>
            </a:r>
            <a:r>
              <a:rPr lang="en-US" sz="2000" dirty="0"/>
              <a:t> </a:t>
            </a:r>
            <a:r>
              <a:rPr lang="en-US" sz="2000" dirty="0">
                <a:sym typeface="Wingdings" pitchFamily="2" charset="2"/>
              </a:rPr>
              <a:t></a:t>
            </a:r>
            <a:r>
              <a:rPr lang="en-US" sz="2000" dirty="0"/>
              <a:t> 12 faces (made with pentagons)</a:t>
            </a:r>
          </a:p>
          <a:p>
            <a:pPr lvl="1" eaLnBrk="1" hangingPunct="1">
              <a:lnSpc>
                <a:spcPct val="80000"/>
              </a:lnSpc>
            </a:pPr>
            <a:r>
              <a:rPr lang="en-US" sz="2000" b="1" dirty="0"/>
              <a:t>Icosahedron</a:t>
            </a:r>
            <a:r>
              <a:rPr lang="en-US" sz="2000" dirty="0"/>
              <a:t> </a:t>
            </a:r>
            <a:r>
              <a:rPr lang="en-US" sz="2000" dirty="0">
                <a:sym typeface="Wingdings" pitchFamily="2" charset="2"/>
              </a:rPr>
              <a:t></a:t>
            </a:r>
            <a:r>
              <a:rPr lang="en-US" sz="2000" dirty="0"/>
              <a:t> 20 faces (made with triangles) </a:t>
            </a:r>
          </a:p>
        </p:txBody>
      </p:sp>
      <p:pic>
        <p:nvPicPr>
          <p:cNvPr id="18442" name="Picture 10" descr="538px-Hexahedron"/>
          <p:cNvPicPr>
            <a:picLocks noGrp="1" noChangeAspect="1" noChangeArrowheads="1"/>
          </p:cNvPicPr>
          <p:nvPr>
            <p:ph sz="quarter" idx="4294967295"/>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7010401" y="1"/>
            <a:ext cx="1863725" cy="1841898"/>
          </a:xfrm>
          <a:noFill/>
        </p:spPr>
      </p:pic>
      <p:pic>
        <p:nvPicPr>
          <p:cNvPr id="18443" name="Picture 11" descr="613px-Dodecahedron"/>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3400" y="2991683"/>
            <a:ext cx="2386013" cy="2117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12" descr="605px-Octahedr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0201" y="1276350"/>
            <a:ext cx="2424113" cy="2065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3" descr="621px-Icosahedron"/>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2287" y="2971800"/>
            <a:ext cx="2271713" cy="2117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6670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6" presetClass="entr" presetSubtype="0" fill="hold" nodeType="clickEffect">
                                  <p:stCondLst>
                                    <p:cond delay="0"/>
                                  </p:stCondLst>
                                  <p:childTnLst>
                                    <p:set>
                                      <p:cBhvr>
                                        <p:cTn id="18" dur="1" fill="hold">
                                          <p:stCondLst>
                                            <p:cond delay="0"/>
                                          </p:stCondLst>
                                        </p:cTn>
                                        <p:tgtEl>
                                          <p:spTgt spid="18441"/>
                                        </p:tgtEl>
                                        <p:attrNameLst>
                                          <p:attrName>style.visibility</p:attrName>
                                        </p:attrNameLst>
                                      </p:cBhvr>
                                      <p:to>
                                        <p:strVal val="visible"/>
                                      </p:to>
                                    </p:set>
                                    <p:animEffect transition="in" filter="wipe(down)">
                                      <p:cBhvr>
                                        <p:cTn id="19" dur="580">
                                          <p:stCondLst>
                                            <p:cond delay="0"/>
                                          </p:stCondLst>
                                        </p:cTn>
                                        <p:tgtEl>
                                          <p:spTgt spid="18441"/>
                                        </p:tgtEl>
                                      </p:cBhvr>
                                    </p:animEffect>
                                    <p:anim calcmode="lin" valueType="num">
                                      <p:cBhvr>
                                        <p:cTn id="20" dur="1822" tmFilter="0,0; 0.14,0.36; 0.43,0.73; 0.71,0.91; 1.0,1.0">
                                          <p:stCondLst>
                                            <p:cond delay="0"/>
                                          </p:stCondLst>
                                        </p:cTn>
                                        <p:tgtEl>
                                          <p:spTgt spid="18441"/>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8441"/>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8441"/>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8441"/>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8441"/>
                                        </p:tgtEl>
                                        <p:attrNameLst>
                                          <p:attrName>ppt_y</p:attrName>
                                        </p:attrNameLst>
                                      </p:cBhvr>
                                      <p:tavLst>
                                        <p:tav tm="0" fmla="#ppt_y-sin(pi*$)/81">
                                          <p:val>
                                            <p:fltVal val="0"/>
                                          </p:val>
                                        </p:tav>
                                        <p:tav tm="100000">
                                          <p:val>
                                            <p:fltVal val="1"/>
                                          </p:val>
                                        </p:tav>
                                      </p:tavLst>
                                    </p:anim>
                                    <p:animScale>
                                      <p:cBhvr>
                                        <p:cTn id="25" dur="26">
                                          <p:stCondLst>
                                            <p:cond delay="650"/>
                                          </p:stCondLst>
                                        </p:cTn>
                                        <p:tgtEl>
                                          <p:spTgt spid="18441"/>
                                        </p:tgtEl>
                                      </p:cBhvr>
                                      <p:to x="100000" y="60000"/>
                                    </p:animScale>
                                    <p:animScale>
                                      <p:cBhvr>
                                        <p:cTn id="26" dur="166" decel="50000">
                                          <p:stCondLst>
                                            <p:cond delay="676"/>
                                          </p:stCondLst>
                                        </p:cTn>
                                        <p:tgtEl>
                                          <p:spTgt spid="18441"/>
                                        </p:tgtEl>
                                      </p:cBhvr>
                                      <p:to x="100000" y="100000"/>
                                    </p:animScale>
                                    <p:animScale>
                                      <p:cBhvr>
                                        <p:cTn id="27" dur="26">
                                          <p:stCondLst>
                                            <p:cond delay="1312"/>
                                          </p:stCondLst>
                                        </p:cTn>
                                        <p:tgtEl>
                                          <p:spTgt spid="18441"/>
                                        </p:tgtEl>
                                      </p:cBhvr>
                                      <p:to x="100000" y="80000"/>
                                    </p:animScale>
                                    <p:animScale>
                                      <p:cBhvr>
                                        <p:cTn id="28" dur="166" decel="50000">
                                          <p:stCondLst>
                                            <p:cond delay="1338"/>
                                          </p:stCondLst>
                                        </p:cTn>
                                        <p:tgtEl>
                                          <p:spTgt spid="18441"/>
                                        </p:tgtEl>
                                      </p:cBhvr>
                                      <p:to x="100000" y="100000"/>
                                    </p:animScale>
                                    <p:animScale>
                                      <p:cBhvr>
                                        <p:cTn id="29" dur="26">
                                          <p:stCondLst>
                                            <p:cond delay="1642"/>
                                          </p:stCondLst>
                                        </p:cTn>
                                        <p:tgtEl>
                                          <p:spTgt spid="18441"/>
                                        </p:tgtEl>
                                      </p:cBhvr>
                                      <p:to x="100000" y="90000"/>
                                    </p:animScale>
                                    <p:animScale>
                                      <p:cBhvr>
                                        <p:cTn id="30" dur="166" decel="50000">
                                          <p:stCondLst>
                                            <p:cond delay="1668"/>
                                          </p:stCondLst>
                                        </p:cTn>
                                        <p:tgtEl>
                                          <p:spTgt spid="18441"/>
                                        </p:tgtEl>
                                      </p:cBhvr>
                                      <p:to x="100000" y="100000"/>
                                    </p:animScale>
                                    <p:animScale>
                                      <p:cBhvr>
                                        <p:cTn id="31" dur="26">
                                          <p:stCondLst>
                                            <p:cond delay="1808"/>
                                          </p:stCondLst>
                                        </p:cTn>
                                        <p:tgtEl>
                                          <p:spTgt spid="18441"/>
                                        </p:tgtEl>
                                      </p:cBhvr>
                                      <p:to x="100000" y="95000"/>
                                    </p:animScale>
                                    <p:animScale>
                                      <p:cBhvr>
                                        <p:cTn id="32" dur="166" decel="50000">
                                          <p:stCondLst>
                                            <p:cond delay="1834"/>
                                          </p:stCondLst>
                                        </p:cTn>
                                        <p:tgtEl>
                                          <p:spTgt spid="18441"/>
                                        </p:tgtEl>
                                      </p:cBhvr>
                                      <p:to x="100000" y="100000"/>
                                    </p:animScale>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6" presetClass="entr" presetSubtype="0" fill="hold" nodeType="clickEffect">
                                  <p:stCondLst>
                                    <p:cond delay="0"/>
                                  </p:stCondLst>
                                  <p:childTnLst>
                                    <p:set>
                                      <p:cBhvr>
                                        <p:cTn id="40" dur="1" fill="hold">
                                          <p:stCondLst>
                                            <p:cond delay="0"/>
                                          </p:stCondLst>
                                        </p:cTn>
                                        <p:tgtEl>
                                          <p:spTgt spid="18442"/>
                                        </p:tgtEl>
                                        <p:attrNameLst>
                                          <p:attrName>style.visibility</p:attrName>
                                        </p:attrNameLst>
                                      </p:cBhvr>
                                      <p:to>
                                        <p:strVal val="visible"/>
                                      </p:to>
                                    </p:set>
                                    <p:animEffect transition="in" filter="wipe(down)">
                                      <p:cBhvr>
                                        <p:cTn id="41" dur="580">
                                          <p:stCondLst>
                                            <p:cond delay="0"/>
                                          </p:stCondLst>
                                        </p:cTn>
                                        <p:tgtEl>
                                          <p:spTgt spid="18442"/>
                                        </p:tgtEl>
                                      </p:cBhvr>
                                    </p:animEffect>
                                    <p:anim calcmode="lin" valueType="num">
                                      <p:cBhvr>
                                        <p:cTn id="42" dur="1822" tmFilter="0,0; 0.14,0.36; 0.43,0.73; 0.71,0.91; 1.0,1.0">
                                          <p:stCondLst>
                                            <p:cond delay="0"/>
                                          </p:stCondLst>
                                        </p:cTn>
                                        <p:tgtEl>
                                          <p:spTgt spid="1844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844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844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844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8442"/>
                                        </p:tgtEl>
                                        <p:attrNameLst>
                                          <p:attrName>ppt_y</p:attrName>
                                        </p:attrNameLst>
                                      </p:cBhvr>
                                      <p:tavLst>
                                        <p:tav tm="0" fmla="#ppt_y-sin(pi*$)/81">
                                          <p:val>
                                            <p:fltVal val="0"/>
                                          </p:val>
                                        </p:tav>
                                        <p:tav tm="100000">
                                          <p:val>
                                            <p:fltVal val="1"/>
                                          </p:val>
                                        </p:tav>
                                      </p:tavLst>
                                    </p:anim>
                                    <p:animScale>
                                      <p:cBhvr>
                                        <p:cTn id="47" dur="26">
                                          <p:stCondLst>
                                            <p:cond delay="650"/>
                                          </p:stCondLst>
                                        </p:cTn>
                                        <p:tgtEl>
                                          <p:spTgt spid="18442"/>
                                        </p:tgtEl>
                                      </p:cBhvr>
                                      <p:to x="100000" y="60000"/>
                                    </p:animScale>
                                    <p:animScale>
                                      <p:cBhvr>
                                        <p:cTn id="48" dur="166" decel="50000">
                                          <p:stCondLst>
                                            <p:cond delay="676"/>
                                          </p:stCondLst>
                                        </p:cTn>
                                        <p:tgtEl>
                                          <p:spTgt spid="18442"/>
                                        </p:tgtEl>
                                      </p:cBhvr>
                                      <p:to x="100000" y="100000"/>
                                    </p:animScale>
                                    <p:animScale>
                                      <p:cBhvr>
                                        <p:cTn id="49" dur="26">
                                          <p:stCondLst>
                                            <p:cond delay="1312"/>
                                          </p:stCondLst>
                                        </p:cTn>
                                        <p:tgtEl>
                                          <p:spTgt spid="18442"/>
                                        </p:tgtEl>
                                      </p:cBhvr>
                                      <p:to x="100000" y="80000"/>
                                    </p:animScale>
                                    <p:animScale>
                                      <p:cBhvr>
                                        <p:cTn id="50" dur="166" decel="50000">
                                          <p:stCondLst>
                                            <p:cond delay="1338"/>
                                          </p:stCondLst>
                                        </p:cTn>
                                        <p:tgtEl>
                                          <p:spTgt spid="18442"/>
                                        </p:tgtEl>
                                      </p:cBhvr>
                                      <p:to x="100000" y="100000"/>
                                    </p:animScale>
                                    <p:animScale>
                                      <p:cBhvr>
                                        <p:cTn id="51" dur="26">
                                          <p:stCondLst>
                                            <p:cond delay="1642"/>
                                          </p:stCondLst>
                                        </p:cTn>
                                        <p:tgtEl>
                                          <p:spTgt spid="18442"/>
                                        </p:tgtEl>
                                      </p:cBhvr>
                                      <p:to x="100000" y="90000"/>
                                    </p:animScale>
                                    <p:animScale>
                                      <p:cBhvr>
                                        <p:cTn id="52" dur="166" decel="50000">
                                          <p:stCondLst>
                                            <p:cond delay="1668"/>
                                          </p:stCondLst>
                                        </p:cTn>
                                        <p:tgtEl>
                                          <p:spTgt spid="18442"/>
                                        </p:tgtEl>
                                      </p:cBhvr>
                                      <p:to x="100000" y="100000"/>
                                    </p:animScale>
                                    <p:animScale>
                                      <p:cBhvr>
                                        <p:cTn id="53" dur="26">
                                          <p:stCondLst>
                                            <p:cond delay="1808"/>
                                          </p:stCondLst>
                                        </p:cTn>
                                        <p:tgtEl>
                                          <p:spTgt spid="18442"/>
                                        </p:tgtEl>
                                      </p:cBhvr>
                                      <p:to x="100000" y="95000"/>
                                    </p:animScale>
                                    <p:animScale>
                                      <p:cBhvr>
                                        <p:cTn id="54" dur="166" decel="50000">
                                          <p:stCondLst>
                                            <p:cond delay="1834"/>
                                          </p:stCondLst>
                                        </p:cTn>
                                        <p:tgtEl>
                                          <p:spTgt spid="18442"/>
                                        </p:tgtEl>
                                      </p:cBhvr>
                                      <p:to x="100000" y="100000"/>
                                    </p:animScale>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6" presetClass="entr" presetSubtype="0" fill="hold" nodeType="clickEffect">
                                  <p:stCondLst>
                                    <p:cond delay="0"/>
                                  </p:stCondLst>
                                  <p:childTnLst>
                                    <p:set>
                                      <p:cBhvr>
                                        <p:cTn id="62" dur="1" fill="hold">
                                          <p:stCondLst>
                                            <p:cond delay="0"/>
                                          </p:stCondLst>
                                        </p:cTn>
                                        <p:tgtEl>
                                          <p:spTgt spid="18444"/>
                                        </p:tgtEl>
                                        <p:attrNameLst>
                                          <p:attrName>style.visibility</p:attrName>
                                        </p:attrNameLst>
                                      </p:cBhvr>
                                      <p:to>
                                        <p:strVal val="visible"/>
                                      </p:to>
                                    </p:set>
                                    <p:animEffect transition="in" filter="wipe(down)">
                                      <p:cBhvr>
                                        <p:cTn id="63" dur="580">
                                          <p:stCondLst>
                                            <p:cond delay="0"/>
                                          </p:stCondLst>
                                        </p:cTn>
                                        <p:tgtEl>
                                          <p:spTgt spid="18444"/>
                                        </p:tgtEl>
                                      </p:cBhvr>
                                    </p:animEffect>
                                    <p:anim calcmode="lin" valueType="num">
                                      <p:cBhvr>
                                        <p:cTn id="64" dur="1822" tmFilter="0,0; 0.14,0.36; 0.43,0.73; 0.71,0.91; 1.0,1.0">
                                          <p:stCondLst>
                                            <p:cond delay="0"/>
                                          </p:stCondLst>
                                        </p:cTn>
                                        <p:tgtEl>
                                          <p:spTgt spid="18444"/>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8444"/>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8444"/>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8444"/>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8444"/>
                                        </p:tgtEl>
                                        <p:attrNameLst>
                                          <p:attrName>ppt_y</p:attrName>
                                        </p:attrNameLst>
                                      </p:cBhvr>
                                      <p:tavLst>
                                        <p:tav tm="0" fmla="#ppt_y-sin(pi*$)/81">
                                          <p:val>
                                            <p:fltVal val="0"/>
                                          </p:val>
                                        </p:tav>
                                        <p:tav tm="100000">
                                          <p:val>
                                            <p:fltVal val="1"/>
                                          </p:val>
                                        </p:tav>
                                      </p:tavLst>
                                    </p:anim>
                                    <p:animScale>
                                      <p:cBhvr>
                                        <p:cTn id="69" dur="26">
                                          <p:stCondLst>
                                            <p:cond delay="650"/>
                                          </p:stCondLst>
                                        </p:cTn>
                                        <p:tgtEl>
                                          <p:spTgt spid="18444"/>
                                        </p:tgtEl>
                                      </p:cBhvr>
                                      <p:to x="100000" y="60000"/>
                                    </p:animScale>
                                    <p:animScale>
                                      <p:cBhvr>
                                        <p:cTn id="70" dur="166" decel="50000">
                                          <p:stCondLst>
                                            <p:cond delay="676"/>
                                          </p:stCondLst>
                                        </p:cTn>
                                        <p:tgtEl>
                                          <p:spTgt spid="18444"/>
                                        </p:tgtEl>
                                      </p:cBhvr>
                                      <p:to x="100000" y="100000"/>
                                    </p:animScale>
                                    <p:animScale>
                                      <p:cBhvr>
                                        <p:cTn id="71" dur="26">
                                          <p:stCondLst>
                                            <p:cond delay="1312"/>
                                          </p:stCondLst>
                                        </p:cTn>
                                        <p:tgtEl>
                                          <p:spTgt spid="18444"/>
                                        </p:tgtEl>
                                      </p:cBhvr>
                                      <p:to x="100000" y="80000"/>
                                    </p:animScale>
                                    <p:animScale>
                                      <p:cBhvr>
                                        <p:cTn id="72" dur="166" decel="50000">
                                          <p:stCondLst>
                                            <p:cond delay="1338"/>
                                          </p:stCondLst>
                                        </p:cTn>
                                        <p:tgtEl>
                                          <p:spTgt spid="18444"/>
                                        </p:tgtEl>
                                      </p:cBhvr>
                                      <p:to x="100000" y="100000"/>
                                    </p:animScale>
                                    <p:animScale>
                                      <p:cBhvr>
                                        <p:cTn id="73" dur="26">
                                          <p:stCondLst>
                                            <p:cond delay="1642"/>
                                          </p:stCondLst>
                                        </p:cTn>
                                        <p:tgtEl>
                                          <p:spTgt spid="18444"/>
                                        </p:tgtEl>
                                      </p:cBhvr>
                                      <p:to x="100000" y="90000"/>
                                    </p:animScale>
                                    <p:animScale>
                                      <p:cBhvr>
                                        <p:cTn id="74" dur="166" decel="50000">
                                          <p:stCondLst>
                                            <p:cond delay="1668"/>
                                          </p:stCondLst>
                                        </p:cTn>
                                        <p:tgtEl>
                                          <p:spTgt spid="18444"/>
                                        </p:tgtEl>
                                      </p:cBhvr>
                                      <p:to x="100000" y="100000"/>
                                    </p:animScale>
                                    <p:animScale>
                                      <p:cBhvr>
                                        <p:cTn id="75" dur="26">
                                          <p:stCondLst>
                                            <p:cond delay="1808"/>
                                          </p:stCondLst>
                                        </p:cTn>
                                        <p:tgtEl>
                                          <p:spTgt spid="18444"/>
                                        </p:tgtEl>
                                      </p:cBhvr>
                                      <p:to x="100000" y="95000"/>
                                    </p:animScale>
                                    <p:animScale>
                                      <p:cBhvr>
                                        <p:cTn id="76" dur="166" decel="50000">
                                          <p:stCondLst>
                                            <p:cond delay="1834"/>
                                          </p:stCondLst>
                                        </p:cTn>
                                        <p:tgtEl>
                                          <p:spTgt spid="18444"/>
                                        </p:tgtEl>
                                      </p:cBhvr>
                                      <p:to x="100000" y="100000"/>
                                    </p:animScale>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26" presetClass="entr" presetSubtype="0" fill="hold" nodeType="clickEffect">
                                  <p:stCondLst>
                                    <p:cond delay="0"/>
                                  </p:stCondLst>
                                  <p:childTnLst>
                                    <p:set>
                                      <p:cBhvr>
                                        <p:cTn id="84" dur="1" fill="hold">
                                          <p:stCondLst>
                                            <p:cond delay="0"/>
                                          </p:stCondLst>
                                        </p:cTn>
                                        <p:tgtEl>
                                          <p:spTgt spid="18443"/>
                                        </p:tgtEl>
                                        <p:attrNameLst>
                                          <p:attrName>style.visibility</p:attrName>
                                        </p:attrNameLst>
                                      </p:cBhvr>
                                      <p:to>
                                        <p:strVal val="visible"/>
                                      </p:to>
                                    </p:set>
                                    <p:animEffect transition="in" filter="wipe(down)">
                                      <p:cBhvr>
                                        <p:cTn id="85" dur="580">
                                          <p:stCondLst>
                                            <p:cond delay="0"/>
                                          </p:stCondLst>
                                        </p:cTn>
                                        <p:tgtEl>
                                          <p:spTgt spid="18443"/>
                                        </p:tgtEl>
                                      </p:cBhvr>
                                    </p:animEffect>
                                    <p:anim calcmode="lin" valueType="num">
                                      <p:cBhvr>
                                        <p:cTn id="86" dur="1822" tmFilter="0,0; 0.14,0.36; 0.43,0.73; 0.71,0.91; 1.0,1.0">
                                          <p:stCondLst>
                                            <p:cond delay="0"/>
                                          </p:stCondLst>
                                        </p:cTn>
                                        <p:tgtEl>
                                          <p:spTgt spid="18443"/>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18443"/>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18443"/>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18443"/>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18443"/>
                                        </p:tgtEl>
                                        <p:attrNameLst>
                                          <p:attrName>ppt_y</p:attrName>
                                        </p:attrNameLst>
                                      </p:cBhvr>
                                      <p:tavLst>
                                        <p:tav tm="0" fmla="#ppt_y-sin(pi*$)/81">
                                          <p:val>
                                            <p:fltVal val="0"/>
                                          </p:val>
                                        </p:tav>
                                        <p:tav tm="100000">
                                          <p:val>
                                            <p:fltVal val="1"/>
                                          </p:val>
                                        </p:tav>
                                      </p:tavLst>
                                    </p:anim>
                                    <p:animScale>
                                      <p:cBhvr>
                                        <p:cTn id="91" dur="26">
                                          <p:stCondLst>
                                            <p:cond delay="650"/>
                                          </p:stCondLst>
                                        </p:cTn>
                                        <p:tgtEl>
                                          <p:spTgt spid="18443"/>
                                        </p:tgtEl>
                                      </p:cBhvr>
                                      <p:to x="100000" y="60000"/>
                                    </p:animScale>
                                    <p:animScale>
                                      <p:cBhvr>
                                        <p:cTn id="92" dur="166" decel="50000">
                                          <p:stCondLst>
                                            <p:cond delay="676"/>
                                          </p:stCondLst>
                                        </p:cTn>
                                        <p:tgtEl>
                                          <p:spTgt spid="18443"/>
                                        </p:tgtEl>
                                      </p:cBhvr>
                                      <p:to x="100000" y="100000"/>
                                    </p:animScale>
                                    <p:animScale>
                                      <p:cBhvr>
                                        <p:cTn id="93" dur="26">
                                          <p:stCondLst>
                                            <p:cond delay="1312"/>
                                          </p:stCondLst>
                                        </p:cTn>
                                        <p:tgtEl>
                                          <p:spTgt spid="18443"/>
                                        </p:tgtEl>
                                      </p:cBhvr>
                                      <p:to x="100000" y="80000"/>
                                    </p:animScale>
                                    <p:animScale>
                                      <p:cBhvr>
                                        <p:cTn id="94" dur="166" decel="50000">
                                          <p:stCondLst>
                                            <p:cond delay="1338"/>
                                          </p:stCondLst>
                                        </p:cTn>
                                        <p:tgtEl>
                                          <p:spTgt spid="18443"/>
                                        </p:tgtEl>
                                      </p:cBhvr>
                                      <p:to x="100000" y="100000"/>
                                    </p:animScale>
                                    <p:animScale>
                                      <p:cBhvr>
                                        <p:cTn id="95" dur="26">
                                          <p:stCondLst>
                                            <p:cond delay="1642"/>
                                          </p:stCondLst>
                                        </p:cTn>
                                        <p:tgtEl>
                                          <p:spTgt spid="18443"/>
                                        </p:tgtEl>
                                      </p:cBhvr>
                                      <p:to x="100000" y="90000"/>
                                    </p:animScale>
                                    <p:animScale>
                                      <p:cBhvr>
                                        <p:cTn id="96" dur="166" decel="50000">
                                          <p:stCondLst>
                                            <p:cond delay="1668"/>
                                          </p:stCondLst>
                                        </p:cTn>
                                        <p:tgtEl>
                                          <p:spTgt spid="18443"/>
                                        </p:tgtEl>
                                      </p:cBhvr>
                                      <p:to x="100000" y="100000"/>
                                    </p:animScale>
                                    <p:animScale>
                                      <p:cBhvr>
                                        <p:cTn id="97" dur="26">
                                          <p:stCondLst>
                                            <p:cond delay="1808"/>
                                          </p:stCondLst>
                                        </p:cTn>
                                        <p:tgtEl>
                                          <p:spTgt spid="18443"/>
                                        </p:tgtEl>
                                      </p:cBhvr>
                                      <p:to x="100000" y="95000"/>
                                    </p:animScale>
                                    <p:animScale>
                                      <p:cBhvr>
                                        <p:cTn id="98" dur="166" decel="50000">
                                          <p:stCondLst>
                                            <p:cond delay="1834"/>
                                          </p:stCondLst>
                                        </p:cTn>
                                        <p:tgtEl>
                                          <p:spTgt spid="18443"/>
                                        </p:tgtEl>
                                      </p:cBhvr>
                                      <p:to x="100000" y="100000"/>
                                    </p:animScale>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8435">
                                            <p:txEl>
                                              <p:pRg st="7" end="7"/>
                                            </p:txEl>
                                          </p:spTgt>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6" presetClass="entr" presetSubtype="0" fill="hold" nodeType="clickEffect">
                                  <p:stCondLst>
                                    <p:cond delay="0"/>
                                  </p:stCondLst>
                                  <p:childTnLst>
                                    <p:set>
                                      <p:cBhvr>
                                        <p:cTn id="106" dur="1" fill="hold">
                                          <p:stCondLst>
                                            <p:cond delay="0"/>
                                          </p:stCondLst>
                                        </p:cTn>
                                        <p:tgtEl>
                                          <p:spTgt spid="18445"/>
                                        </p:tgtEl>
                                        <p:attrNameLst>
                                          <p:attrName>style.visibility</p:attrName>
                                        </p:attrNameLst>
                                      </p:cBhvr>
                                      <p:to>
                                        <p:strVal val="visible"/>
                                      </p:to>
                                    </p:set>
                                    <p:animEffect transition="in" filter="wipe(down)">
                                      <p:cBhvr>
                                        <p:cTn id="107" dur="580">
                                          <p:stCondLst>
                                            <p:cond delay="0"/>
                                          </p:stCondLst>
                                        </p:cTn>
                                        <p:tgtEl>
                                          <p:spTgt spid="18445"/>
                                        </p:tgtEl>
                                      </p:cBhvr>
                                    </p:animEffect>
                                    <p:anim calcmode="lin" valueType="num">
                                      <p:cBhvr>
                                        <p:cTn id="108" dur="1822" tmFilter="0,0; 0.14,0.36; 0.43,0.73; 0.71,0.91; 1.0,1.0">
                                          <p:stCondLst>
                                            <p:cond delay="0"/>
                                          </p:stCondLst>
                                        </p:cTn>
                                        <p:tgtEl>
                                          <p:spTgt spid="18445"/>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18445"/>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18445"/>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18445"/>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18445"/>
                                        </p:tgtEl>
                                        <p:attrNameLst>
                                          <p:attrName>ppt_y</p:attrName>
                                        </p:attrNameLst>
                                      </p:cBhvr>
                                      <p:tavLst>
                                        <p:tav tm="0" fmla="#ppt_y-sin(pi*$)/81">
                                          <p:val>
                                            <p:fltVal val="0"/>
                                          </p:val>
                                        </p:tav>
                                        <p:tav tm="100000">
                                          <p:val>
                                            <p:fltVal val="1"/>
                                          </p:val>
                                        </p:tav>
                                      </p:tavLst>
                                    </p:anim>
                                    <p:animScale>
                                      <p:cBhvr>
                                        <p:cTn id="113" dur="26">
                                          <p:stCondLst>
                                            <p:cond delay="650"/>
                                          </p:stCondLst>
                                        </p:cTn>
                                        <p:tgtEl>
                                          <p:spTgt spid="18445"/>
                                        </p:tgtEl>
                                      </p:cBhvr>
                                      <p:to x="100000" y="60000"/>
                                    </p:animScale>
                                    <p:animScale>
                                      <p:cBhvr>
                                        <p:cTn id="114" dur="166" decel="50000">
                                          <p:stCondLst>
                                            <p:cond delay="676"/>
                                          </p:stCondLst>
                                        </p:cTn>
                                        <p:tgtEl>
                                          <p:spTgt spid="18445"/>
                                        </p:tgtEl>
                                      </p:cBhvr>
                                      <p:to x="100000" y="100000"/>
                                    </p:animScale>
                                    <p:animScale>
                                      <p:cBhvr>
                                        <p:cTn id="115" dur="26">
                                          <p:stCondLst>
                                            <p:cond delay="1312"/>
                                          </p:stCondLst>
                                        </p:cTn>
                                        <p:tgtEl>
                                          <p:spTgt spid="18445"/>
                                        </p:tgtEl>
                                      </p:cBhvr>
                                      <p:to x="100000" y="80000"/>
                                    </p:animScale>
                                    <p:animScale>
                                      <p:cBhvr>
                                        <p:cTn id="116" dur="166" decel="50000">
                                          <p:stCondLst>
                                            <p:cond delay="1338"/>
                                          </p:stCondLst>
                                        </p:cTn>
                                        <p:tgtEl>
                                          <p:spTgt spid="18445"/>
                                        </p:tgtEl>
                                      </p:cBhvr>
                                      <p:to x="100000" y="100000"/>
                                    </p:animScale>
                                    <p:animScale>
                                      <p:cBhvr>
                                        <p:cTn id="117" dur="26">
                                          <p:stCondLst>
                                            <p:cond delay="1642"/>
                                          </p:stCondLst>
                                        </p:cTn>
                                        <p:tgtEl>
                                          <p:spTgt spid="18445"/>
                                        </p:tgtEl>
                                      </p:cBhvr>
                                      <p:to x="100000" y="90000"/>
                                    </p:animScale>
                                    <p:animScale>
                                      <p:cBhvr>
                                        <p:cTn id="118" dur="166" decel="50000">
                                          <p:stCondLst>
                                            <p:cond delay="1668"/>
                                          </p:stCondLst>
                                        </p:cTn>
                                        <p:tgtEl>
                                          <p:spTgt spid="18445"/>
                                        </p:tgtEl>
                                      </p:cBhvr>
                                      <p:to x="100000" y="100000"/>
                                    </p:animScale>
                                    <p:animScale>
                                      <p:cBhvr>
                                        <p:cTn id="119" dur="26">
                                          <p:stCondLst>
                                            <p:cond delay="1808"/>
                                          </p:stCondLst>
                                        </p:cTn>
                                        <p:tgtEl>
                                          <p:spTgt spid="18445"/>
                                        </p:tgtEl>
                                      </p:cBhvr>
                                      <p:to x="100000" y="95000"/>
                                    </p:animScale>
                                    <p:animScale>
                                      <p:cBhvr>
                                        <p:cTn id="120" dur="166" decel="50000">
                                          <p:stCondLst>
                                            <p:cond delay="1834"/>
                                          </p:stCondLst>
                                        </p:cTn>
                                        <p:tgtEl>
                                          <p:spTgt spid="1844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15598</TotalTime>
  <Words>3337</Words>
  <Application>Microsoft Office PowerPoint</Application>
  <PresentationFormat>On-screen Show (16:9)</PresentationFormat>
  <Paragraphs>574</Paragraphs>
  <Slides>55</Slides>
  <Notes>54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Arial</vt:lpstr>
      <vt:lpstr>Calibri</vt:lpstr>
      <vt:lpstr>Cambria Math</vt:lpstr>
      <vt:lpstr>Comic Sans MS</vt:lpstr>
      <vt:lpstr>Times New Roman</vt:lpstr>
      <vt:lpstr>Wingdings</vt:lpstr>
      <vt:lpstr>Wingdings 2</vt:lpstr>
      <vt:lpstr>Office Theme</vt:lpstr>
      <vt:lpstr>Surface Area and Volume of Solids</vt:lpstr>
      <vt:lpstr>PowerPoint Presentation</vt:lpstr>
      <vt:lpstr>12.1 Explore Solids</vt:lpstr>
      <vt:lpstr>12.1 Explore Solids</vt:lpstr>
      <vt:lpstr>12.1 Explore Solids</vt:lpstr>
      <vt:lpstr>12.1 Explore Solids</vt:lpstr>
      <vt:lpstr>12.1 Explore Solids</vt:lpstr>
      <vt:lpstr>12.1 Explore Solids</vt:lpstr>
      <vt:lpstr>12.1 Explore Solids</vt:lpstr>
      <vt:lpstr>12.1 Explore Solids</vt:lpstr>
      <vt:lpstr>12.1 Explore Solids</vt:lpstr>
      <vt:lpstr>12.1 Explore Solids</vt:lpstr>
      <vt:lpstr>12.1 Explore Solids</vt:lpstr>
      <vt:lpstr>Answers and Quiz</vt:lpstr>
      <vt:lpstr>12.2 Surface Area of Prisms and Cylinders</vt:lpstr>
      <vt:lpstr>12.2 Surface Area of Prisms and Cylinders</vt:lpstr>
      <vt:lpstr>12.2 Surface Area of Prisms and Cylinders</vt:lpstr>
      <vt:lpstr>12.2 Surface Area of Prisms and Cylinders</vt:lpstr>
      <vt:lpstr>12.2 Surface Area of Prisms and Cylinders</vt:lpstr>
      <vt:lpstr>12.2 Surface Area of Prisms and Cylinders</vt:lpstr>
      <vt:lpstr>12.2 Surface Area of Prisms and Cylinders</vt:lpstr>
      <vt:lpstr>12.2 Surface Area of Prisms and Cylinders</vt:lpstr>
      <vt:lpstr>12.2 Surface Area of Prisms and Cylinders</vt:lpstr>
      <vt:lpstr>12.2 Surface Area of Prisms and Cylinders</vt:lpstr>
      <vt:lpstr>Answers and Quiz</vt:lpstr>
      <vt:lpstr>12.3 Surface Area of Pyramids and Cones</vt:lpstr>
      <vt:lpstr>12.3 Surface Area of Pyramids and Cones</vt:lpstr>
      <vt:lpstr>12.3 Surface Area of Pyramids and Cones</vt:lpstr>
      <vt:lpstr>12.3 Surface Area of Pyramids and Cones</vt:lpstr>
      <vt:lpstr>12.3 Surface Area of Pyramids and Cones</vt:lpstr>
      <vt:lpstr>Answers and Quiz</vt:lpstr>
      <vt:lpstr>12.4 Volume of Prisms and Cylinders</vt:lpstr>
      <vt:lpstr>12.4 Volume of Prisms and Cylinders</vt:lpstr>
      <vt:lpstr>12.4 Volume of Prisms and Cylinders</vt:lpstr>
      <vt:lpstr>12.4 Volume of Prisms and Cylinders</vt:lpstr>
      <vt:lpstr>12.4 Volume of Prisms and Cylinders</vt:lpstr>
      <vt:lpstr>12.4 Volume of Prisms and Cylinders</vt:lpstr>
      <vt:lpstr>Answers and Quiz</vt:lpstr>
      <vt:lpstr>12.5 Volume of Pyramids and Cones</vt:lpstr>
      <vt:lpstr>12.5 Volume of Pyramids and Cones</vt:lpstr>
      <vt:lpstr>12.5 Volume of Pyramids and Cones</vt:lpstr>
      <vt:lpstr>12.5 Volume of Pyramids and Cones</vt:lpstr>
      <vt:lpstr>Answers and Quiz</vt:lpstr>
      <vt:lpstr>12.6 Surface Area and Volume of Spheres</vt:lpstr>
      <vt:lpstr>12.6 Surface Area and Volume of Spheres</vt:lpstr>
      <vt:lpstr>12.6 Surface Area and Volume of Spheres</vt:lpstr>
      <vt:lpstr>12.6 Surface Area and Volume of Spheres</vt:lpstr>
      <vt:lpstr>Answers and Quiz</vt:lpstr>
      <vt:lpstr>12.7 Explore Similar Solids</vt:lpstr>
      <vt:lpstr>12.7 Explore Similar Solids</vt:lpstr>
      <vt:lpstr>12.7 Explore Similar Solids</vt:lpstr>
      <vt:lpstr>12.7 Explore Similar Solids</vt:lpstr>
      <vt:lpstr>12.7 Explore Similar Solids</vt:lpstr>
      <vt:lpstr>12.7 Explore Similar Solids</vt:lpstr>
      <vt:lpstr>Answers and Quiz</vt:lpstr>
    </vt:vector>
  </TitlesOfParts>
  <Company>Andrews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Surface Area and Volume of Solids</dc:title>
  <dc:creator>Richard  Wright</dc:creator>
  <cp:lastModifiedBy>Richard Wright</cp:lastModifiedBy>
  <cp:revision>77</cp:revision>
  <cp:lastPrinted>2011-04-05T19:26:01Z</cp:lastPrinted>
  <dcterms:created xsi:type="dcterms:W3CDTF">2011-03-23T20:17:00Z</dcterms:created>
  <dcterms:modified xsi:type="dcterms:W3CDTF">2020-04-13T13:44:45Z</dcterms:modified>
</cp:coreProperties>
</file>